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  <p:sldMasterId id="2147483678" r:id="rId3"/>
    <p:sldMasterId id="2147483709" r:id="rId4"/>
    <p:sldMasterId id="2147483721" r:id="rId5"/>
  </p:sldMasterIdLst>
  <p:notesMasterIdLst>
    <p:notesMasterId r:id="rId21"/>
  </p:notesMasterIdLst>
  <p:sldIdLst>
    <p:sldId id="505" r:id="rId6"/>
    <p:sldId id="572" r:id="rId7"/>
    <p:sldId id="499" r:id="rId8"/>
    <p:sldId id="500" r:id="rId9"/>
    <p:sldId id="501" r:id="rId10"/>
    <p:sldId id="502" r:id="rId11"/>
    <p:sldId id="503" r:id="rId12"/>
    <p:sldId id="504" r:id="rId13"/>
    <p:sldId id="607" r:id="rId14"/>
    <p:sldId id="608" r:id="rId15"/>
    <p:sldId id="609" r:id="rId16"/>
    <p:sldId id="610" r:id="rId17"/>
    <p:sldId id="612" r:id="rId18"/>
    <p:sldId id="613" r:id="rId19"/>
    <p:sldId id="614" r:id="rId20"/>
  </p:sldIdLst>
  <p:sldSz cx="9144000" cy="5143500" type="screen16x9"/>
  <p:notesSz cx="6954838" cy="93091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239">
          <p15:clr>
            <a:srgbClr val="A4A3A4"/>
          </p15:clr>
        </p15:guide>
        <p15:guide id="4" pos="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932">
          <p15:clr>
            <a:srgbClr val="A4A3A4"/>
          </p15:clr>
        </p15:guide>
        <p15:guide id="4" pos="219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00FFFF"/>
    <a:srgbClr val="FF9999"/>
    <a:srgbClr val="9966FF"/>
    <a:srgbClr val="00CCFF"/>
    <a:srgbClr val="CCFFCC"/>
    <a:srgbClr val="800000"/>
    <a:srgbClr val="3333FF"/>
    <a:srgbClr val="FF505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6327" autoAdjust="0"/>
    <p:restoredTop sz="99389" autoAdjust="0"/>
  </p:normalViewPr>
  <p:slideViewPr>
    <p:cSldViewPr>
      <p:cViewPr varScale="1">
        <p:scale>
          <a:sx n="149" d="100"/>
          <a:sy n="149" d="100"/>
        </p:scale>
        <p:origin x="126" y="144"/>
      </p:cViewPr>
      <p:guideLst>
        <p:guide orient="horz" pos="1620"/>
        <p:guide pos="2880"/>
        <p:guide orient="horz" pos="3239"/>
        <p:guide pos="22"/>
      </p:guideLst>
    </p:cSldViewPr>
  </p:slideViewPr>
  <p:outlineViewPr>
    <p:cViewPr>
      <p:scale>
        <a:sx n="33" d="100"/>
        <a:sy n="33" d="100"/>
      </p:scale>
      <p:origin x="0" y="822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-4218"/>
    </p:cViewPr>
  </p:sorterViewPr>
  <p:notesViewPr>
    <p:cSldViewPr>
      <p:cViewPr varScale="1">
        <p:scale>
          <a:sx n="60" d="100"/>
          <a:sy n="60" d="100"/>
        </p:scale>
        <p:origin x="2724" y="36"/>
      </p:cViewPr>
      <p:guideLst>
        <p:guide orient="horz" pos="2880"/>
        <p:guide pos="2160"/>
        <p:guide orient="horz" pos="2932"/>
        <p:guide pos="219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image" Target="../media/image7.wmf"/><Relationship Id="rId1" Type="http://schemas.openxmlformats.org/officeDocument/2006/relationships/image" Target="../media/image14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DFB05AC1-21CB-4140-86C0-AE348F95C637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698500"/>
            <a:ext cx="6205538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21823"/>
            <a:ext cx="5563870" cy="4189095"/>
          </a:xfrm>
          <a:prstGeom prst="rect">
            <a:avLst/>
          </a:prstGeom>
        </p:spPr>
        <p:txBody>
          <a:bodyPr vert="horz" lIns="92930" tIns="46465" rIns="92930" bIns="4646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29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44FE61DE-9F11-48CD-BFF5-EF777A6813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79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E61DE-9F11-48CD-BFF5-EF777A68131E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621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E61DE-9F11-48CD-BFF5-EF777A68131E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621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E61DE-9F11-48CD-BFF5-EF777A68131E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621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E61DE-9F11-48CD-BFF5-EF777A68131E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621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4201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351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580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5137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5197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57784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4881753"/>
            <a:ext cx="3002280" cy="205740"/>
          </a:xfrm>
          <a:prstGeom prst="rect">
            <a:avLst/>
          </a:prstGeom>
        </p:spPr>
        <p:txBody>
          <a:bodyPr vert="horz" rtlCol="0"/>
          <a:lstStyle/>
          <a:p>
            <a:fld id="{9D7A37A6-62F7-482E-936C-AA9C9B0EA86A}" type="datetimeFigureOut">
              <a:rPr lang="en-US" smtClean="0">
                <a:solidFill>
                  <a:prstClr val="white"/>
                </a:solidFill>
              </a:rPr>
              <a:pPr/>
              <a:t>4/23/2022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4881753"/>
            <a:ext cx="464288" cy="205740"/>
          </a:xfrm>
          <a:prstGeom prst="rect">
            <a:avLst/>
          </a:prstGeo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4187F777-4F1F-48D7-A45F-BBA6BCE64393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4881753"/>
            <a:ext cx="3907464" cy="205740"/>
          </a:xfrm>
          <a:prstGeom prst="rect">
            <a:avLst/>
          </a:prstGeom>
        </p:spPr>
        <p:txBody>
          <a:bodyPr vert="horz" rtlCol="0"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25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05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186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464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0716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2026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0569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549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8907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531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1734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47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064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3120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9414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1179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0152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018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0177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5698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3338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793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9902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8336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8270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9156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1534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5483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6160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200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7221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8087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0460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6382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793242"/>
            <a:ext cx="3749040" cy="6858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228600"/>
            <a:ext cx="3931920" cy="571500"/>
          </a:xfrm>
          <a:prstGeom prst="rect">
            <a:avLst/>
          </a:prstGeo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830670"/>
            <a:ext cx="3931920" cy="8001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1657350"/>
            <a:ext cx="8666456" cy="2983230"/>
          </a:xfrm>
          <a:prstGeom prst="rect">
            <a:avLst/>
          </a:prstGeo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4885253"/>
            <a:ext cx="3002280" cy="205740"/>
          </a:xfrm>
          <a:prstGeom prst="rect">
            <a:avLst/>
          </a:prstGeom>
        </p:spPr>
        <p:txBody>
          <a:bodyPr vert="horz" rtlCol="0"/>
          <a:lstStyle/>
          <a:p>
            <a:fld id="{9D7A37A6-62F7-482E-936C-AA9C9B0EA86A}" type="datetimeFigureOut">
              <a:rPr lang="en-US">
                <a:solidFill>
                  <a:prstClr val="white"/>
                </a:solidFill>
              </a:rPr>
              <a:pPr/>
              <a:t>4/23/2022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4885253"/>
            <a:ext cx="464288" cy="205740"/>
          </a:xfrm>
          <a:prstGeom prst="rect">
            <a:avLst/>
          </a:prstGeo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4187F777-4F1F-48D7-A45F-BBA6BCE64393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4885253"/>
            <a:ext cx="3907464" cy="205740"/>
          </a:xfrm>
          <a:prstGeom prst="rect">
            <a:avLst/>
          </a:prstGeom>
        </p:spPr>
        <p:txBody>
          <a:bodyPr vert="horz" rtlCol="0"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192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3543300"/>
            <a:ext cx="5486400" cy="498402"/>
          </a:xfrm>
          <a:prstGeom prst="rect">
            <a:avLst/>
          </a:prstGeo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4041703"/>
            <a:ext cx="5486400" cy="684191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187398"/>
            <a:ext cx="8534400" cy="325755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4881753"/>
            <a:ext cx="3002280" cy="205740"/>
          </a:xfrm>
          <a:prstGeom prst="rect">
            <a:avLst/>
          </a:prstGeom>
        </p:spPr>
        <p:txBody>
          <a:bodyPr vert="horz" rtlCol="0"/>
          <a:lstStyle/>
          <a:p>
            <a:fld id="{9D7A37A6-62F7-482E-936C-AA9C9B0EA86A}" type="datetimeFigureOut">
              <a:rPr lang="en-US">
                <a:solidFill>
                  <a:prstClr val="white"/>
                </a:solidFill>
              </a:rPr>
              <a:pPr/>
              <a:t>4/23/2022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4881753"/>
            <a:ext cx="464288" cy="205740"/>
          </a:xfrm>
          <a:prstGeom prst="rect">
            <a:avLst/>
          </a:prstGeo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4187F777-4F1F-48D7-A45F-BBA6BCE64393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4881753"/>
            <a:ext cx="3907464" cy="205740"/>
          </a:xfrm>
          <a:prstGeom prst="rect">
            <a:avLst/>
          </a:prstGeom>
        </p:spPr>
        <p:txBody>
          <a:bodyPr vert="horz" rtlCol="0"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1590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152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34678"/>
            <a:ext cx="8229600" cy="3394710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4800600"/>
            <a:ext cx="3002280" cy="205740"/>
          </a:xfrm>
          <a:prstGeom prst="rect">
            <a:avLst/>
          </a:prstGeom>
        </p:spPr>
        <p:txBody>
          <a:bodyPr/>
          <a:lstStyle/>
          <a:p>
            <a:fld id="{9D7A37A6-62F7-482E-936C-AA9C9B0EA86A}" type="datetimeFigureOut">
              <a:rPr lang="en-US">
                <a:solidFill>
                  <a:prstClr val="white"/>
                </a:solidFill>
              </a:rPr>
              <a:pPr/>
              <a:t>4/23/2022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0" y="4800600"/>
            <a:ext cx="4212264" cy="20574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8952" y="4885926"/>
            <a:ext cx="464288" cy="205740"/>
          </a:xfrm>
          <a:prstGeom prst="rect">
            <a:avLst/>
          </a:prstGeom>
        </p:spPr>
        <p:txBody>
          <a:bodyPr/>
          <a:lstStyle/>
          <a:p>
            <a:fld id="{4187F777-4F1F-48D7-A45F-BBA6BCE64393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1611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4800600"/>
            <a:ext cx="3002280" cy="205740"/>
          </a:xfrm>
          <a:prstGeom prst="rect">
            <a:avLst/>
          </a:prstGeom>
        </p:spPr>
        <p:txBody>
          <a:bodyPr/>
          <a:lstStyle/>
          <a:p>
            <a:fld id="{9D7A37A6-62F7-482E-936C-AA9C9B0EA86A}" type="datetimeFigureOut">
              <a:rPr lang="en-US">
                <a:solidFill>
                  <a:prstClr val="white"/>
                </a:solidFill>
              </a:rPr>
              <a:pPr/>
              <a:t>4/23/2022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0" y="4800600"/>
            <a:ext cx="4212264" cy="20574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8952" y="4885926"/>
            <a:ext cx="464288" cy="205740"/>
          </a:xfrm>
          <a:prstGeom prst="rect">
            <a:avLst/>
          </a:prstGeom>
        </p:spPr>
        <p:txBody>
          <a:bodyPr/>
          <a:lstStyle/>
          <a:p>
            <a:fld id="{4187F777-4F1F-48D7-A45F-BBA6BCE64393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401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484768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098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089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1307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image" Target="../media/image4.jpg"/><Relationship Id="rId2" Type="http://schemas.openxmlformats.org/officeDocument/2006/relationships/slideLayout" Target="../slideLayouts/slideLayout46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"/>
          <p:cNvPicPr>
            <a:picLocks noChangeAspect="1" noChangeArrowheads="1"/>
          </p:cNvPicPr>
          <p:nvPr userDrawn="1"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876" b="21875"/>
          <a:stretch/>
        </p:blipFill>
        <p:spPr bwMode="auto">
          <a:xfrm rot="10800000" flipV="1"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9" r:id="rId1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63" y="-17463"/>
            <a:ext cx="9205913" cy="5175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272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811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726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268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5" r:id="rId13"/>
    <p:sldLayoutId id="2147483736" r:id="rId14"/>
    <p:sldLayoutId id="2147483752" r:id="rId15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8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13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2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7.wmf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19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16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18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238943" y="2248585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prstClr val="black"/>
                </a:solidFill>
              </a:rPr>
              <a:t>Lecture_03</a:t>
            </a:r>
            <a:endParaRPr lang="en-US" sz="36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94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Rounded Rectangle 623"/>
          <p:cNvSpPr/>
          <p:nvPr/>
        </p:nvSpPr>
        <p:spPr>
          <a:xfrm>
            <a:off x="5338305" y="4008631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0" name="Rounded Rectangle 249"/>
          <p:cNvSpPr/>
          <p:nvPr/>
        </p:nvSpPr>
        <p:spPr>
          <a:xfrm>
            <a:off x="5338305" y="4278699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aphicFrame>
        <p:nvGraphicFramePr>
          <p:cNvPr id="229" name="Table 2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421422"/>
              </p:ext>
            </p:extLst>
          </p:nvPr>
        </p:nvGraphicFramePr>
        <p:xfrm>
          <a:off x="327693" y="597545"/>
          <a:ext cx="5480178" cy="79472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5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3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3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7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223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482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31356" y="577042"/>
            <a:ext cx="5429967" cy="771809"/>
            <a:chOff x="427189" y="1433371"/>
            <a:chExt cx="5429967" cy="771809"/>
          </a:xfrm>
        </p:grpSpPr>
        <p:sp>
          <p:nvSpPr>
            <p:cNvPr id="230" name="TextBox 229"/>
            <p:cNvSpPr txBox="1"/>
            <p:nvPr/>
          </p:nvSpPr>
          <p:spPr>
            <a:xfrm>
              <a:off x="545893" y="1433371"/>
              <a:ext cx="70967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Class interva</a:t>
              </a:r>
              <a:r>
                <a:rPr lang="en-US" sz="1300" b="1" dirty="0">
                  <a:solidFill>
                    <a:prstClr val="white"/>
                  </a:solidFill>
                  <a:latin typeface="Tw Cen MT" panose="020B0602020104020603" pitchFamily="34" charset="0"/>
                </a:rPr>
                <a:t>l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427189" y="1912792"/>
              <a:ext cx="9470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Frequency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399900" y="1542339"/>
              <a:ext cx="70911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50 – 70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574110" y="1912792"/>
              <a:ext cx="36069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18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2022574" y="1542339"/>
              <a:ext cx="7090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70 – 90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2197282" y="1912792"/>
              <a:ext cx="3596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12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2659477" y="1542339"/>
              <a:ext cx="79617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90 – 110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2869601" y="1912792"/>
              <a:ext cx="3579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13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3370592" y="1543787"/>
              <a:ext cx="88074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110 – 130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3613192" y="1912792"/>
              <a:ext cx="3596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27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4162680" y="1542339"/>
              <a:ext cx="90510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130 – 150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4444594" y="1912792"/>
              <a:ext cx="28748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8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4952049" y="1542339"/>
              <a:ext cx="90510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150 – 170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5225680" y="1912792"/>
              <a:ext cx="35784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22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383" name="TextBox 382"/>
          <p:cNvSpPr txBox="1"/>
          <p:nvPr/>
        </p:nvSpPr>
        <p:spPr>
          <a:xfrm>
            <a:off x="5979990" y="123478"/>
            <a:ext cx="896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(4 marks)</a:t>
            </a:r>
            <a:endParaRPr lang="en-US" sz="14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385" name="TextBox 384"/>
          <p:cNvSpPr txBox="1"/>
          <p:nvPr/>
        </p:nvSpPr>
        <p:spPr>
          <a:xfrm>
            <a:off x="660617" y="130501"/>
            <a:ext cx="5510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Find the mean of each of the following frequency distributions (5 – 14)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pSp>
        <p:nvGrpSpPr>
          <p:cNvPr id="210" name="Group 209"/>
          <p:cNvGrpSpPr/>
          <p:nvPr/>
        </p:nvGrpSpPr>
        <p:grpSpPr>
          <a:xfrm>
            <a:off x="148296" y="123478"/>
            <a:ext cx="576064" cy="405288"/>
            <a:chOff x="2458839" y="1894629"/>
            <a:chExt cx="576064" cy="405288"/>
          </a:xfrm>
        </p:grpSpPr>
        <p:sp>
          <p:nvSpPr>
            <p:cNvPr id="211" name="Flowchart: Sequential Access Storage 210"/>
            <p:cNvSpPr/>
            <p:nvPr/>
          </p:nvSpPr>
          <p:spPr>
            <a:xfrm>
              <a:off x="2540770" y="1894629"/>
              <a:ext cx="412202" cy="353316"/>
            </a:xfrm>
            <a:prstGeom prst="flowChartMagneticTap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2458839" y="1899807"/>
              <a:ext cx="576064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prstClr val="white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6</a:t>
              </a:r>
              <a:endParaRPr lang="en-US" sz="2000" b="1" dirty="0">
                <a:solidFill>
                  <a:prstClr val="white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3" name="TextBox 212"/>
          <p:cNvSpPr txBox="1"/>
          <p:nvPr/>
        </p:nvSpPr>
        <p:spPr>
          <a:xfrm>
            <a:off x="164192" y="1342942"/>
            <a:ext cx="79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900"/>
                </a:solidFill>
                <a:latin typeface="Tw Cen MT" panose="020B0602020104020603" pitchFamily="34" charset="0"/>
              </a:rPr>
              <a:t>Sol.</a:t>
            </a:r>
            <a:endParaRPr lang="en-US" sz="2000" b="1" dirty="0">
              <a:solidFill>
                <a:srgbClr val="FF9900"/>
              </a:solidFill>
              <a:latin typeface="Tw Cen MT" panose="020B0602020104020603" pitchFamily="34" charset="0"/>
            </a:endParaRPr>
          </a:p>
        </p:txBody>
      </p:sp>
      <p:sp>
        <p:nvSpPr>
          <p:cNvPr id="584" name="Rounded Rectangle 583"/>
          <p:cNvSpPr/>
          <p:nvPr/>
        </p:nvSpPr>
        <p:spPr>
          <a:xfrm>
            <a:off x="287177" y="2292678"/>
            <a:ext cx="996357" cy="523911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85" name="Rounded Rectangle 584"/>
          <p:cNvSpPr/>
          <p:nvPr/>
        </p:nvSpPr>
        <p:spPr>
          <a:xfrm>
            <a:off x="287177" y="2841429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586" name="Rounded Rectangle 585"/>
          <p:cNvSpPr/>
          <p:nvPr/>
        </p:nvSpPr>
        <p:spPr>
          <a:xfrm>
            <a:off x="287177" y="3127940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587" name="Rounded Rectangle 586"/>
          <p:cNvSpPr/>
          <p:nvPr/>
        </p:nvSpPr>
        <p:spPr>
          <a:xfrm>
            <a:off x="287177" y="3414451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588" name="Rounded Rectangle 587"/>
          <p:cNvSpPr/>
          <p:nvPr/>
        </p:nvSpPr>
        <p:spPr>
          <a:xfrm>
            <a:off x="287177" y="3706099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589" name="Rounded Rectangle 588"/>
          <p:cNvSpPr/>
          <p:nvPr/>
        </p:nvSpPr>
        <p:spPr>
          <a:xfrm>
            <a:off x="287177" y="3997749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590" name="Rounded Rectangle 589"/>
          <p:cNvSpPr/>
          <p:nvPr/>
        </p:nvSpPr>
        <p:spPr>
          <a:xfrm>
            <a:off x="1301423" y="2292678"/>
            <a:ext cx="996357" cy="523911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91" name="Rounded Rectangle 590"/>
          <p:cNvSpPr/>
          <p:nvPr/>
        </p:nvSpPr>
        <p:spPr>
          <a:xfrm>
            <a:off x="1301423" y="2841429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92" name="Rounded Rectangle 591"/>
          <p:cNvSpPr/>
          <p:nvPr/>
        </p:nvSpPr>
        <p:spPr>
          <a:xfrm>
            <a:off x="1301423" y="3127940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93" name="Rounded Rectangle 592"/>
          <p:cNvSpPr/>
          <p:nvPr/>
        </p:nvSpPr>
        <p:spPr>
          <a:xfrm>
            <a:off x="1301423" y="3414451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94" name="Rounded Rectangle 593"/>
          <p:cNvSpPr/>
          <p:nvPr/>
        </p:nvSpPr>
        <p:spPr>
          <a:xfrm>
            <a:off x="1301423" y="3706099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95" name="Rounded Rectangle 594"/>
          <p:cNvSpPr/>
          <p:nvPr/>
        </p:nvSpPr>
        <p:spPr>
          <a:xfrm>
            <a:off x="1301423" y="3997749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96" name="Rounded Rectangle 595"/>
          <p:cNvSpPr/>
          <p:nvPr/>
        </p:nvSpPr>
        <p:spPr>
          <a:xfrm>
            <a:off x="2309992" y="2292678"/>
            <a:ext cx="995000" cy="523911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97" name="Rounded Rectangle 596"/>
          <p:cNvSpPr/>
          <p:nvPr/>
        </p:nvSpPr>
        <p:spPr>
          <a:xfrm>
            <a:off x="2309992" y="2841429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98" name="Rounded Rectangle 597"/>
          <p:cNvSpPr/>
          <p:nvPr/>
        </p:nvSpPr>
        <p:spPr>
          <a:xfrm>
            <a:off x="2309992" y="3127940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99" name="Rounded Rectangle 598"/>
          <p:cNvSpPr/>
          <p:nvPr/>
        </p:nvSpPr>
        <p:spPr>
          <a:xfrm>
            <a:off x="2309992" y="3414451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00" name="Rounded Rectangle 599"/>
          <p:cNvSpPr/>
          <p:nvPr/>
        </p:nvSpPr>
        <p:spPr>
          <a:xfrm>
            <a:off x="2309992" y="3706099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01" name="Rounded Rectangle 600"/>
          <p:cNvSpPr/>
          <p:nvPr/>
        </p:nvSpPr>
        <p:spPr>
          <a:xfrm>
            <a:off x="2309992" y="3997749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02" name="Rounded Rectangle 601"/>
          <p:cNvSpPr/>
          <p:nvPr/>
        </p:nvSpPr>
        <p:spPr>
          <a:xfrm>
            <a:off x="3321220" y="2292678"/>
            <a:ext cx="995000" cy="523911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03" name="Rounded Rectangle 602"/>
          <p:cNvSpPr/>
          <p:nvPr/>
        </p:nvSpPr>
        <p:spPr>
          <a:xfrm>
            <a:off x="3321220" y="2841429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04" name="Rounded Rectangle 603"/>
          <p:cNvSpPr/>
          <p:nvPr/>
        </p:nvSpPr>
        <p:spPr>
          <a:xfrm>
            <a:off x="3321220" y="3127940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05" name="Rounded Rectangle 604"/>
          <p:cNvSpPr/>
          <p:nvPr/>
        </p:nvSpPr>
        <p:spPr>
          <a:xfrm>
            <a:off x="3321220" y="3414451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06" name="Rounded Rectangle 605"/>
          <p:cNvSpPr/>
          <p:nvPr/>
        </p:nvSpPr>
        <p:spPr>
          <a:xfrm>
            <a:off x="3321220" y="3706099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07" name="Rounded Rectangle 606"/>
          <p:cNvSpPr/>
          <p:nvPr/>
        </p:nvSpPr>
        <p:spPr>
          <a:xfrm>
            <a:off x="3321220" y="3997749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08" name="Rounded Rectangle 607"/>
          <p:cNvSpPr/>
          <p:nvPr/>
        </p:nvSpPr>
        <p:spPr>
          <a:xfrm>
            <a:off x="287177" y="4590434"/>
            <a:ext cx="996357" cy="285571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09" name="Rounded Rectangle 608"/>
          <p:cNvSpPr/>
          <p:nvPr/>
        </p:nvSpPr>
        <p:spPr>
          <a:xfrm>
            <a:off x="1301423" y="4590434"/>
            <a:ext cx="996357" cy="285571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0" name="Rounded Rectangle 609"/>
          <p:cNvSpPr/>
          <p:nvPr/>
        </p:nvSpPr>
        <p:spPr>
          <a:xfrm>
            <a:off x="2309992" y="4590434"/>
            <a:ext cx="995000" cy="285571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1" name="Rounded Rectangle 610"/>
          <p:cNvSpPr/>
          <p:nvPr/>
        </p:nvSpPr>
        <p:spPr>
          <a:xfrm>
            <a:off x="3321220" y="4590434"/>
            <a:ext cx="995000" cy="285571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2" name="Rounded Rectangle 611"/>
          <p:cNvSpPr/>
          <p:nvPr/>
        </p:nvSpPr>
        <p:spPr>
          <a:xfrm>
            <a:off x="4330947" y="2292678"/>
            <a:ext cx="995000" cy="523911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3" name="Rounded Rectangle 612"/>
          <p:cNvSpPr/>
          <p:nvPr/>
        </p:nvSpPr>
        <p:spPr>
          <a:xfrm>
            <a:off x="4330947" y="2841429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4" name="Rounded Rectangle 613"/>
          <p:cNvSpPr/>
          <p:nvPr/>
        </p:nvSpPr>
        <p:spPr>
          <a:xfrm>
            <a:off x="4330947" y="3127940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5" name="Rounded Rectangle 614"/>
          <p:cNvSpPr/>
          <p:nvPr/>
        </p:nvSpPr>
        <p:spPr>
          <a:xfrm>
            <a:off x="4330947" y="3414451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6" name="Rounded Rectangle 615"/>
          <p:cNvSpPr/>
          <p:nvPr/>
        </p:nvSpPr>
        <p:spPr>
          <a:xfrm>
            <a:off x="4330947" y="3706099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7" name="Rounded Rectangle 616"/>
          <p:cNvSpPr/>
          <p:nvPr/>
        </p:nvSpPr>
        <p:spPr>
          <a:xfrm>
            <a:off x="4330947" y="3997749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8" name="Rounded Rectangle 617"/>
          <p:cNvSpPr/>
          <p:nvPr/>
        </p:nvSpPr>
        <p:spPr>
          <a:xfrm>
            <a:off x="4330947" y="4590434"/>
            <a:ext cx="995000" cy="285571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9" name="Rounded Rectangle 618"/>
          <p:cNvSpPr/>
          <p:nvPr/>
        </p:nvSpPr>
        <p:spPr>
          <a:xfrm>
            <a:off x="5338305" y="2303560"/>
            <a:ext cx="995000" cy="523911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20" name="Rounded Rectangle 619"/>
          <p:cNvSpPr/>
          <p:nvPr/>
        </p:nvSpPr>
        <p:spPr>
          <a:xfrm>
            <a:off x="5338305" y="2852311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21" name="Rounded Rectangle 620"/>
          <p:cNvSpPr/>
          <p:nvPr/>
        </p:nvSpPr>
        <p:spPr>
          <a:xfrm>
            <a:off x="5338305" y="3138822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22" name="Rounded Rectangle 621"/>
          <p:cNvSpPr/>
          <p:nvPr/>
        </p:nvSpPr>
        <p:spPr>
          <a:xfrm>
            <a:off x="5338305" y="3425333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23" name="Rounded Rectangle 622"/>
          <p:cNvSpPr/>
          <p:nvPr/>
        </p:nvSpPr>
        <p:spPr>
          <a:xfrm>
            <a:off x="5338305" y="3716981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25" name="Rounded Rectangle 624"/>
          <p:cNvSpPr/>
          <p:nvPr/>
        </p:nvSpPr>
        <p:spPr>
          <a:xfrm>
            <a:off x="5338305" y="4601317"/>
            <a:ext cx="995000" cy="268888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27" name="TextBox 626"/>
          <p:cNvSpPr txBox="1"/>
          <p:nvPr/>
        </p:nvSpPr>
        <p:spPr>
          <a:xfrm>
            <a:off x="316667" y="2251174"/>
            <a:ext cx="10050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Class interval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28" name="TextBox 627"/>
          <p:cNvSpPr txBox="1"/>
          <p:nvPr/>
        </p:nvSpPr>
        <p:spPr>
          <a:xfrm>
            <a:off x="1318780" y="2266563"/>
            <a:ext cx="9092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Class </a:t>
            </a:r>
          </a:p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Mark (</a:t>
            </a:r>
            <a:r>
              <a:rPr lang="en-US" sz="1500" b="1" i="1" dirty="0" smtClean="0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sz="15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)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29" name="TextBox 628"/>
          <p:cNvSpPr txBox="1"/>
          <p:nvPr/>
        </p:nvSpPr>
        <p:spPr>
          <a:xfrm>
            <a:off x="2247729" y="2251097"/>
            <a:ext cx="5281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d</a:t>
            </a:r>
            <a:r>
              <a:rPr lang="en-US" sz="15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 =</a:t>
            </a:r>
          </a:p>
        </p:txBody>
      </p:sp>
      <p:sp>
        <p:nvSpPr>
          <p:cNvPr id="630" name="TextBox 629"/>
          <p:cNvSpPr txBox="1"/>
          <p:nvPr/>
        </p:nvSpPr>
        <p:spPr>
          <a:xfrm>
            <a:off x="5349888" y="2402060"/>
            <a:ext cx="9767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 </a:t>
            </a:r>
            <a:r>
              <a:rPr lang="en-US" sz="1500" b="1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f</a:t>
            </a:r>
            <a:r>
              <a:rPr lang="en-US" sz="1500" b="1" baseline="-25000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i="1" dirty="0" err="1" smtClean="0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</a:t>
            </a:r>
            <a:r>
              <a:rPr lang="en-US" sz="1500" b="1" baseline="-25000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31" name="TextBox 630"/>
          <p:cNvSpPr txBox="1"/>
          <p:nvPr/>
        </p:nvSpPr>
        <p:spPr>
          <a:xfrm>
            <a:off x="1282487" y="2803319"/>
            <a:ext cx="9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60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32" name="TextBox 631"/>
          <p:cNvSpPr txBox="1"/>
          <p:nvPr/>
        </p:nvSpPr>
        <p:spPr>
          <a:xfrm>
            <a:off x="521035" y="4541955"/>
            <a:ext cx="565603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Total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33" name="TextBox 632"/>
          <p:cNvSpPr txBox="1"/>
          <p:nvPr/>
        </p:nvSpPr>
        <p:spPr>
          <a:xfrm>
            <a:off x="1629745" y="4541955"/>
            <a:ext cx="306494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--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34" name="TextBox 633"/>
          <p:cNvSpPr txBox="1"/>
          <p:nvPr/>
        </p:nvSpPr>
        <p:spPr>
          <a:xfrm>
            <a:off x="2668410" y="4541955"/>
            <a:ext cx="306494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--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35" name="TextBox 634"/>
          <p:cNvSpPr txBox="1"/>
          <p:nvPr/>
        </p:nvSpPr>
        <p:spPr>
          <a:xfrm>
            <a:off x="5259188" y="4552841"/>
            <a:ext cx="1036628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sz="1500" b="1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f</a:t>
            </a:r>
            <a:r>
              <a:rPr lang="en-US" sz="1500" b="1" baseline="-25000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i="1" dirty="0" err="1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</a:t>
            </a:r>
            <a:r>
              <a:rPr lang="en-US" sz="1500" b="1" baseline="-25000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  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=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36" name="TextBox 635"/>
          <p:cNvSpPr txBox="1"/>
          <p:nvPr/>
        </p:nvSpPr>
        <p:spPr>
          <a:xfrm>
            <a:off x="5940690" y="4552841"/>
            <a:ext cx="432348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61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37" name="TextBox 636"/>
          <p:cNvSpPr txBox="1"/>
          <p:nvPr/>
        </p:nvSpPr>
        <p:spPr>
          <a:xfrm>
            <a:off x="543136" y="1398106"/>
            <a:ext cx="18002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FFCC"/>
                </a:solidFill>
                <a:latin typeface="Tw Cen MT" panose="020B0602020104020603" pitchFamily="34" charset="0"/>
              </a:rPr>
              <a:t>Class width(h) </a:t>
            </a:r>
            <a:endParaRPr lang="en-US" sz="1600" b="1" dirty="0">
              <a:solidFill>
                <a:srgbClr val="00FFCC"/>
              </a:solidFill>
              <a:latin typeface="Tw Cen MT" panose="020B0602020104020603" pitchFamily="34" charset="0"/>
            </a:endParaRPr>
          </a:p>
        </p:txBody>
      </p:sp>
      <p:sp>
        <p:nvSpPr>
          <p:cNvPr id="638" name="TextBox 637"/>
          <p:cNvSpPr txBox="1"/>
          <p:nvPr/>
        </p:nvSpPr>
        <p:spPr>
          <a:xfrm>
            <a:off x="2180811" y="1398106"/>
            <a:ext cx="44585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FFCC"/>
                </a:solidFill>
                <a:latin typeface="Tw Cen MT" panose="020B0602020104020603" pitchFamily="34" charset="0"/>
              </a:rPr>
              <a:t>= 20</a:t>
            </a:r>
            <a:endParaRPr lang="en-US" sz="1600" b="1" dirty="0">
              <a:solidFill>
                <a:srgbClr val="00FFCC"/>
              </a:solidFill>
              <a:latin typeface="Tw Cen MT" panose="020B0602020104020603" pitchFamily="34" charset="0"/>
            </a:endParaRPr>
          </a:p>
        </p:txBody>
      </p:sp>
      <p:sp>
        <p:nvSpPr>
          <p:cNvPr id="639" name="Oval 638"/>
          <p:cNvSpPr/>
          <p:nvPr/>
        </p:nvSpPr>
        <p:spPr>
          <a:xfrm>
            <a:off x="2319812" y="1443535"/>
            <a:ext cx="363860" cy="24769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CC"/>
              </a:solidFill>
              <a:latin typeface="Tw Cen MT" panose="020B0602020104020603" pitchFamily="34" charset="0"/>
            </a:endParaRPr>
          </a:p>
        </p:txBody>
      </p:sp>
      <p:sp>
        <p:nvSpPr>
          <p:cNvPr id="640" name="Oval 639"/>
          <p:cNvSpPr/>
          <p:nvPr/>
        </p:nvSpPr>
        <p:spPr>
          <a:xfrm>
            <a:off x="1525114" y="2839104"/>
            <a:ext cx="476001" cy="24769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41" name="TextBox 640"/>
          <p:cNvSpPr txBox="1"/>
          <p:nvPr/>
        </p:nvSpPr>
        <p:spPr>
          <a:xfrm>
            <a:off x="2562920" y="3096701"/>
            <a:ext cx="579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FFFF99"/>
                </a:solidFill>
                <a:latin typeface="Tw Cen MT" panose="020B0602020104020603" pitchFamily="34" charset="0"/>
                <a:sym typeface="Symbol"/>
              </a:rPr>
              <a:t>– 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42" name="TextBox 641"/>
          <p:cNvSpPr txBox="1"/>
          <p:nvPr/>
        </p:nvSpPr>
        <p:spPr>
          <a:xfrm>
            <a:off x="2622685" y="3394634"/>
            <a:ext cx="460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43" name="TextBox 642"/>
          <p:cNvSpPr txBox="1"/>
          <p:nvPr/>
        </p:nvSpPr>
        <p:spPr>
          <a:xfrm>
            <a:off x="2623907" y="3677548"/>
            <a:ext cx="457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44" name="TextBox 643"/>
          <p:cNvSpPr txBox="1"/>
          <p:nvPr/>
        </p:nvSpPr>
        <p:spPr>
          <a:xfrm>
            <a:off x="2623908" y="3980877"/>
            <a:ext cx="457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45" name="TextBox 644"/>
          <p:cNvSpPr txBox="1"/>
          <p:nvPr/>
        </p:nvSpPr>
        <p:spPr>
          <a:xfrm>
            <a:off x="2566654" y="2803319"/>
            <a:ext cx="572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FFFF99"/>
                </a:solidFill>
                <a:latin typeface="Tw Cen MT" panose="020B0602020104020603" pitchFamily="34" charset="0"/>
                <a:sym typeface="Symbol"/>
              </a:rPr>
              <a:t>– 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46" name="TextBox 645"/>
          <p:cNvSpPr txBox="1"/>
          <p:nvPr/>
        </p:nvSpPr>
        <p:spPr>
          <a:xfrm>
            <a:off x="3520142" y="3106640"/>
            <a:ext cx="447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FFFF99"/>
                </a:solidFill>
                <a:latin typeface="Tw Cen MT" panose="020B0602020104020603" pitchFamily="34" charset="0"/>
                <a:sym typeface="Symbol"/>
              </a:rPr>
              <a:t>– 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47" name="TextBox 646"/>
          <p:cNvSpPr txBox="1"/>
          <p:nvPr/>
        </p:nvSpPr>
        <p:spPr>
          <a:xfrm>
            <a:off x="3590738" y="3404573"/>
            <a:ext cx="306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48" name="TextBox 647"/>
          <p:cNvSpPr txBox="1"/>
          <p:nvPr/>
        </p:nvSpPr>
        <p:spPr>
          <a:xfrm>
            <a:off x="3590737" y="3687487"/>
            <a:ext cx="306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49" name="TextBox 648"/>
          <p:cNvSpPr txBox="1"/>
          <p:nvPr/>
        </p:nvSpPr>
        <p:spPr>
          <a:xfrm>
            <a:off x="3590738" y="3982547"/>
            <a:ext cx="306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50" name="TextBox 649"/>
          <p:cNvSpPr txBox="1"/>
          <p:nvPr/>
        </p:nvSpPr>
        <p:spPr>
          <a:xfrm>
            <a:off x="3517402" y="2813258"/>
            <a:ext cx="453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FFFF99"/>
                </a:solidFill>
                <a:latin typeface="Tw Cen MT" panose="020B0602020104020603" pitchFamily="34" charset="0"/>
                <a:sym typeface="Symbol"/>
              </a:rPr>
              <a:t>– 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51" name="TextBox 650"/>
          <p:cNvSpPr txBox="1"/>
          <p:nvPr/>
        </p:nvSpPr>
        <p:spPr>
          <a:xfrm>
            <a:off x="1223054" y="3094449"/>
            <a:ext cx="1142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60 + 20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52" name="TextBox 651"/>
          <p:cNvSpPr txBox="1"/>
          <p:nvPr/>
        </p:nvSpPr>
        <p:spPr>
          <a:xfrm>
            <a:off x="1472134" y="3362222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100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53" name="TextBox 652"/>
          <p:cNvSpPr txBox="1"/>
          <p:nvPr/>
        </p:nvSpPr>
        <p:spPr>
          <a:xfrm>
            <a:off x="1472134" y="3677548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120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54" name="TextBox 653"/>
          <p:cNvSpPr txBox="1"/>
          <p:nvPr/>
        </p:nvSpPr>
        <p:spPr>
          <a:xfrm>
            <a:off x="1472134" y="3970686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140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55" name="TextBox 654"/>
          <p:cNvSpPr txBox="1"/>
          <p:nvPr/>
        </p:nvSpPr>
        <p:spPr>
          <a:xfrm>
            <a:off x="1223054" y="3375151"/>
            <a:ext cx="1142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80 + 20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56" name="TextBox 655"/>
          <p:cNvSpPr txBox="1"/>
          <p:nvPr/>
        </p:nvSpPr>
        <p:spPr>
          <a:xfrm>
            <a:off x="1223054" y="3663829"/>
            <a:ext cx="1142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100 + 20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57" name="TextBox 656"/>
          <p:cNvSpPr txBox="1"/>
          <p:nvPr/>
        </p:nvSpPr>
        <p:spPr>
          <a:xfrm>
            <a:off x="1223054" y="3961011"/>
            <a:ext cx="1142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120 + 20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58" name="TextBox 657"/>
          <p:cNvSpPr txBox="1"/>
          <p:nvPr/>
        </p:nvSpPr>
        <p:spPr>
          <a:xfrm>
            <a:off x="2339465" y="2471088"/>
            <a:ext cx="8905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= </a:t>
            </a:r>
            <a:r>
              <a:rPr lang="en-US" sz="1500" b="1" i="1" dirty="0" smtClean="0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sz="15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dirty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 –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 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59" name="TextBox 658"/>
          <p:cNvSpPr txBox="1"/>
          <p:nvPr/>
        </p:nvSpPr>
        <p:spPr>
          <a:xfrm>
            <a:off x="1472134" y="3394634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100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60" name="TextBox 659"/>
          <p:cNvSpPr txBox="1"/>
          <p:nvPr/>
        </p:nvSpPr>
        <p:spPr>
          <a:xfrm>
            <a:off x="2782187" y="2479963"/>
            <a:ext cx="6517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100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61" name="Oval 660"/>
          <p:cNvSpPr/>
          <p:nvPr/>
        </p:nvSpPr>
        <p:spPr>
          <a:xfrm>
            <a:off x="3003622" y="2291289"/>
            <a:ext cx="286563" cy="247696"/>
          </a:xfrm>
          <a:prstGeom prst="ellipse">
            <a:avLst/>
          </a:prstGeom>
          <a:noFill/>
          <a:ln>
            <a:solidFill>
              <a:srgbClr val="D60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62" name="TextBox 661"/>
          <p:cNvSpPr txBox="1"/>
          <p:nvPr/>
        </p:nvSpPr>
        <p:spPr>
          <a:xfrm>
            <a:off x="2996128" y="1405801"/>
            <a:ext cx="1988005" cy="3231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FFCC"/>
                </a:solidFill>
                <a:latin typeface="Tw Cen MT" panose="020B0602020104020603" pitchFamily="34" charset="0"/>
                <a:cs typeface="MV Boli" pitchFamily="2" charset="0"/>
              </a:rPr>
              <a:t>Assumed Mean (A) =        </a:t>
            </a:r>
            <a:endParaRPr lang="en-US" sz="1500" b="1" dirty="0">
              <a:solidFill>
                <a:srgbClr val="00FFCC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663" name="TextBox 662"/>
          <p:cNvSpPr txBox="1"/>
          <p:nvPr/>
        </p:nvSpPr>
        <p:spPr>
          <a:xfrm>
            <a:off x="4663767" y="1405801"/>
            <a:ext cx="666413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FFCC"/>
                </a:solidFill>
                <a:latin typeface="Tw Cen MT" panose="020B0602020104020603" pitchFamily="34" charset="0"/>
                <a:cs typeface="MV Boli" pitchFamily="2" charset="0"/>
              </a:rPr>
              <a:t>100</a:t>
            </a:r>
            <a:endParaRPr lang="en-US" sz="1500" b="1" dirty="0">
              <a:solidFill>
                <a:srgbClr val="00FFCC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664" name="TextBox 663"/>
          <p:cNvSpPr txBox="1"/>
          <p:nvPr/>
        </p:nvSpPr>
        <p:spPr>
          <a:xfrm>
            <a:off x="2195945" y="2806372"/>
            <a:ext cx="12288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60 - 100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65" name="Oval 664"/>
          <p:cNvSpPr/>
          <p:nvPr/>
        </p:nvSpPr>
        <p:spPr>
          <a:xfrm>
            <a:off x="1525114" y="2827520"/>
            <a:ext cx="47600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66" name="Oval 665"/>
          <p:cNvSpPr/>
          <p:nvPr/>
        </p:nvSpPr>
        <p:spPr>
          <a:xfrm>
            <a:off x="1544992" y="3146568"/>
            <a:ext cx="47600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67" name="Oval 666"/>
          <p:cNvSpPr/>
          <p:nvPr/>
        </p:nvSpPr>
        <p:spPr>
          <a:xfrm>
            <a:off x="1544992" y="3423024"/>
            <a:ext cx="47600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68" name="Oval 667"/>
          <p:cNvSpPr/>
          <p:nvPr/>
        </p:nvSpPr>
        <p:spPr>
          <a:xfrm>
            <a:off x="1544992" y="3679384"/>
            <a:ext cx="47600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69" name="Oval 668"/>
          <p:cNvSpPr/>
          <p:nvPr/>
        </p:nvSpPr>
        <p:spPr>
          <a:xfrm>
            <a:off x="1495462" y="4013620"/>
            <a:ext cx="57506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70" name="TextBox 669"/>
          <p:cNvSpPr txBox="1"/>
          <p:nvPr/>
        </p:nvSpPr>
        <p:spPr>
          <a:xfrm>
            <a:off x="2195945" y="3081788"/>
            <a:ext cx="12288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80 - 100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71" name="TextBox 670"/>
          <p:cNvSpPr txBox="1"/>
          <p:nvPr/>
        </p:nvSpPr>
        <p:spPr>
          <a:xfrm>
            <a:off x="2140395" y="3358309"/>
            <a:ext cx="13231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100 – 100 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72" name="TextBox 671"/>
          <p:cNvSpPr txBox="1"/>
          <p:nvPr/>
        </p:nvSpPr>
        <p:spPr>
          <a:xfrm>
            <a:off x="2181799" y="3664395"/>
            <a:ext cx="12234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120 - 100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73" name="TextBox 672"/>
          <p:cNvSpPr txBox="1"/>
          <p:nvPr/>
        </p:nvSpPr>
        <p:spPr>
          <a:xfrm>
            <a:off x="2157817" y="3966967"/>
            <a:ext cx="12966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140 - 100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74" name="Oval 673"/>
          <p:cNvSpPr/>
          <p:nvPr/>
        </p:nvSpPr>
        <p:spPr>
          <a:xfrm>
            <a:off x="2841785" y="2509836"/>
            <a:ext cx="490120" cy="261154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75" name="TextBox 674"/>
          <p:cNvSpPr txBox="1"/>
          <p:nvPr/>
        </p:nvSpPr>
        <p:spPr>
          <a:xfrm>
            <a:off x="1472134" y="3096701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80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76" name="TextBox 675"/>
          <p:cNvSpPr txBox="1"/>
          <p:nvPr/>
        </p:nvSpPr>
        <p:spPr>
          <a:xfrm>
            <a:off x="4282355" y="2272048"/>
            <a:ext cx="1093137" cy="548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No. of workers (f</a:t>
            </a:r>
            <a:r>
              <a:rPr lang="en-US" sz="15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)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77" name="TextBox 676"/>
          <p:cNvSpPr txBox="1"/>
          <p:nvPr/>
        </p:nvSpPr>
        <p:spPr>
          <a:xfrm>
            <a:off x="4322119" y="4541955"/>
            <a:ext cx="675185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sz="1500" b="1" dirty="0" err="1">
                <a:solidFill>
                  <a:srgbClr val="002060"/>
                </a:solidFill>
                <a:latin typeface="Tw Cen MT" panose="020B0602020104020603" pitchFamily="34" charset="0"/>
              </a:rPr>
              <a:t>f</a:t>
            </a:r>
            <a:r>
              <a:rPr lang="en-US" sz="1500" b="1" baseline="-25000" dirty="0" err="1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dirty="0">
                <a:solidFill>
                  <a:srgbClr val="002060"/>
                </a:solidFill>
                <a:latin typeface="Tw Cen MT" panose="020B0602020104020603" pitchFamily="34" charset="0"/>
              </a:rPr>
              <a:t>  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=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78" name="TextBox 677"/>
          <p:cNvSpPr txBox="1"/>
          <p:nvPr/>
        </p:nvSpPr>
        <p:spPr>
          <a:xfrm>
            <a:off x="4857270" y="4541955"/>
            <a:ext cx="492444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100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79" name="TextBox 678"/>
          <p:cNvSpPr txBox="1"/>
          <p:nvPr/>
        </p:nvSpPr>
        <p:spPr>
          <a:xfrm>
            <a:off x="3664073" y="4541955"/>
            <a:ext cx="306494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--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grpSp>
        <p:nvGrpSpPr>
          <p:cNvPr id="680" name="Group 679"/>
          <p:cNvGrpSpPr/>
          <p:nvPr/>
        </p:nvGrpSpPr>
        <p:grpSpPr>
          <a:xfrm>
            <a:off x="3276561" y="2224548"/>
            <a:ext cx="801097" cy="530437"/>
            <a:chOff x="3925556" y="2653806"/>
            <a:chExt cx="801097" cy="530437"/>
          </a:xfrm>
        </p:grpSpPr>
        <p:sp>
          <p:nvSpPr>
            <p:cNvPr id="681" name="TextBox 680"/>
            <p:cNvSpPr txBox="1"/>
            <p:nvPr/>
          </p:nvSpPr>
          <p:spPr>
            <a:xfrm>
              <a:off x="3925556" y="2763658"/>
              <a:ext cx="50922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i="1" dirty="0" err="1" smtClean="0">
                  <a:solidFill>
                    <a:srgbClr val="002060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u</a:t>
              </a:r>
              <a:r>
                <a:rPr lang="en-US" sz="1500" b="1" baseline="-25000" dirty="0" err="1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= </a:t>
              </a:r>
              <a:endParaRPr lang="en-US" sz="15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682" name="Group 681"/>
            <p:cNvGrpSpPr/>
            <p:nvPr/>
          </p:nvGrpSpPr>
          <p:grpSpPr>
            <a:xfrm>
              <a:off x="4073277" y="2653806"/>
              <a:ext cx="653376" cy="530437"/>
              <a:chOff x="7300787" y="2931361"/>
              <a:chExt cx="653376" cy="530437"/>
            </a:xfrm>
          </p:grpSpPr>
          <p:sp>
            <p:nvSpPr>
              <p:cNvPr id="683" name="TextBox 682"/>
              <p:cNvSpPr txBox="1"/>
              <p:nvPr/>
            </p:nvSpPr>
            <p:spPr>
              <a:xfrm>
                <a:off x="7433377" y="2931361"/>
                <a:ext cx="322356" cy="323165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1500" b="1" i="1" dirty="0" smtClean="0">
                    <a:solidFill>
                      <a:srgbClr val="002060"/>
                    </a:solidFill>
                    <a:latin typeface="Tw Cen MT" panose="020B0602020104020603" pitchFamily="34" charset="0"/>
                    <a:sym typeface="Symbol"/>
                  </a:rPr>
                  <a:t>d</a:t>
                </a:r>
                <a:r>
                  <a:rPr lang="en-US" sz="1500" b="1" i="1" baseline="-25000" dirty="0" smtClean="0">
                    <a:solidFill>
                      <a:srgbClr val="002060"/>
                    </a:solidFill>
                    <a:latin typeface="Tw Cen MT" panose="020B0602020104020603" pitchFamily="34" charset="0"/>
                    <a:sym typeface="Symbol"/>
                  </a:rPr>
                  <a:t>i</a:t>
                </a:r>
                <a:endParaRPr lang="en-US" sz="1500" b="1" i="1" baseline="-25000" dirty="0">
                  <a:solidFill>
                    <a:srgbClr val="002060"/>
                  </a:solidFill>
                  <a:latin typeface="Tw Cen MT" panose="020B0602020104020603" pitchFamily="34" charset="0"/>
                </a:endParaRPr>
              </a:p>
            </p:txBody>
          </p:sp>
          <p:cxnSp>
            <p:nvCxnSpPr>
              <p:cNvPr id="684" name="Straight Connector 683"/>
              <p:cNvCxnSpPr/>
              <p:nvPr/>
            </p:nvCxnSpPr>
            <p:spPr>
              <a:xfrm>
                <a:off x="7517482" y="3206384"/>
                <a:ext cx="205371" cy="864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5" name="TextBox 684"/>
              <p:cNvSpPr txBox="1"/>
              <p:nvPr/>
            </p:nvSpPr>
            <p:spPr>
              <a:xfrm>
                <a:off x="7300787" y="3138633"/>
                <a:ext cx="653376" cy="323165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i="1" dirty="0" smtClean="0">
                    <a:solidFill>
                      <a:srgbClr val="002060"/>
                    </a:solidFill>
                    <a:latin typeface="Tw Cen MT" panose="020B0602020104020603" pitchFamily="34" charset="0"/>
                    <a:sym typeface="Symbol"/>
                  </a:rPr>
                  <a:t>g</a:t>
                </a:r>
                <a:endParaRPr lang="en-US" sz="1500" b="1" i="1" dirty="0">
                  <a:solidFill>
                    <a:srgbClr val="002060"/>
                  </a:solidFill>
                  <a:latin typeface="Tw Cen MT" panose="020B0602020104020603" pitchFamily="34" charset="0"/>
                </a:endParaRPr>
              </a:p>
            </p:txBody>
          </p:sp>
        </p:grpSp>
      </p:grpSp>
      <p:sp>
        <p:nvSpPr>
          <p:cNvPr id="686" name="Rectangle 685"/>
          <p:cNvSpPr/>
          <p:nvPr/>
        </p:nvSpPr>
        <p:spPr>
          <a:xfrm>
            <a:off x="323528" y="635505"/>
            <a:ext cx="5472608" cy="38150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87" name="Rectangle 686"/>
          <p:cNvSpPr/>
          <p:nvPr/>
        </p:nvSpPr>
        <p:spPr>
          <a:xfrm>
            <a:off x="329878" y="1095293"/>
            <a:ext cx="5466258" cy="2506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88" name="TextBox 687"/>
          <p:cNvSpPr txBox="1"/>
          <p:nvPr/>
        </p:nvSpPr>
        <p:spPr>
          <a:xfrm>
            <a:off x="3771641" y="2322974"/>
            <a:ext cx="3154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= 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89" name="TextBox 688"/>
          <p:cNvSpPr txBox="1"/>
          <p:nvPr/>
        </p:nvSpPr>
        <p:spPr>
          <a:xfrm>
            <a:off x="3976542" y="2212504"/>
            <a:ext cx="388640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i="1" dirty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d</a:t>
            </a:r>
            <a:r>
              <a:rPr lang="en-US" sz="1500" b="1" i="1" baseline="-25000" dirty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i</a:t>
            </a:r>
            <a:endParaRPr lang="en-US" sz="1500" b="1" i="1" baseline="-25000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cxnSp>
        <p:nvCxnSpPr>
          <p:cNvPr id="690" name="Straight Connector 689"/>
          <p:cNvCxnSpPr/>
          <p:nvPr/>
        </p:nvCxnSpPr>
        <p:spPr>
          <a:xfrm>
            <a:off x="4016369" y="2499162"/>
            <a:ext cx="290931" cy="864"/>
          </a:xfrm>
          <a:prstGeom prst="line">
            <a:avLst/>
          </a:prstGeom>
          <a:ln w="19050">
            <a:solidFill>
              <a:srgbClr val="00206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1" name="TextBox 690"/>
          <p:cNvSpPr txBox="1"/>
          <p:nvPr/>
        </p:nvSpPr>
        <p:spPr>
          <a:xfrm>
            <a:off x="3801632" y="2431411"/>
            <a:ext cx="653376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500" b="1" i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20</a:t>
            </a:r>
            <a:endParaRPr lang="en-US" sz="1500" b="1" i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92" name="TextBox 691"/>
          <p:cNvSpPr txBox="1"/>
          <p:nvPr/>
        </p:nvSpPr>
        <p:spPr>
          <a:xfrm>
            <a:off x="4094878" y="2709583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693" name="TextBox 692"/>
          <p:cNvSpPr txBox="1"/>
          <p:nvPr/>
        </p:nvSpPr>
        <p:spPr>
          <a:xfrm>
            <a:off x="4097742" y="3000165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694" name="TextBox 693"/>
          <p:cNvSpPr txBox="1"/>
          <p:nvPr/>
        </p:nvSpPr>
        <p:spPr>
          <a:xfrm>
            <a:off x="4097742" y="3271004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695" name="TextBox 694"/>
          <p:cNvSpPr txBox="1"/>
          <p:nvPr/>
        </p:nvSpPr>
        <p:spPr>
          <a:xfrm>
            <a:off x="4097742" y="3541843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696" name="TextBox 695"/>
          <p:cNvSpPr txBox="1"/>
          <p:nvPr/>
        </p:nvSpPr>
        <p:spPr>
          <a:xfrm>
            <a:off x="4097742" y="3822621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698" name="Oval 697"/>
          <p:cNvSpPr/>
          <p:nvPr/>
        </p:nvSpPr>
        <p:spPr>
          <a:xfrm>
            <a:off x="4490196" y="3029764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699" name="Oval 698"/>
          <p:cNvSpPr/>
          <p:nvPr/>
        </p:nvSpPr>
        <p:spPr>
          <a:xfrm>
            <a:off x="4492081" y="3307627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700" name="Oval 699"/>
          <p:cNvSpPr/>
          <p:nvPr/>
        </p:nvSpPr>
        <p:spPr>
          <a:xfrm>
            <a:off x="4493966" y="3594993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701" name="Oval 700"/>
          <p:cNvSpPr/>
          <p:nvPr/>
        </p:nvSpPr>
        <p:spPr>
          <a:xfrm>
            <a:off x="4495554" y="3913931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703" name="Oval 702"/>
          <p:cNvSpPr/>
          <p:nvPr/>
        </p:nvSpPr>
        <p:spPr>
          <a:xfrm>
            <a:off x="5456627" y="3033132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solidFill>
              <a:srgbClr val="0000FF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704" name="Oval 703"/>
          <p:cNvSpPr/>
          <p:nvPr/>
        </p:nvSpPr>
        <p:spPr>
          <a:xfrm>
            <a:off x="5458512" y="3343083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solidFill>
              <a:srgbClr val="0000FF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705" name="Oval 704"/>
          <p:cNvSpPr/>
          <p:nvPr/>
        </p:nvSpPr>
        <p:spPr>
          <a:xfrm>
            <a:off x="5460397" y="3628886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solidFill>
              <a:srgbClr val="0000FF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706" name="Oval 705"/>
          <p:cNvSpPr/>
          <p:nvPr/>
        </p:nvSpPr>
        <p:spPr>
          <a:xfrm>
            <a:off x="5461985" y="3920278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solidFill>
              <a:srgbClr val="0000FF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707" name="TextBox 706"/>
          <p:cNvSpPr txBox="1"/>
          <p:nvPr/>
        </p:nvSpPr>
        <p:spPr>
          <a:xfrm>
            <a:off x="4489174" y="3096701"/>
            <a:ext cx="67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08" name="TextBox 707"/>
          <p:cNvSpPr txBox="1"/>
          <p:nvPr/>
        </p:nvSpPr>
        <p:spPr>
          <a:xfrm>
            <a:off x="4489174" y="3394634"/>
            <a:ext cx="67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13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09" name="TextBox 708"/>
          <p:cNvSpPr txBox="1"/>
          <p:nvPr/>
        </p:nvSpPr>
        <p:spPr>
          <a:xfrm>
            <a:off x="4489174" y="3677548"/>
            <a:ext cx="67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27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10" name="TextBox 709"/>
          <p:cNvSpPr txBox="1"/>
          <p:nvPr/>
        </p:nvSpPr>
        <p:spPr>
          <a:xfrm>
            <a:off x="4493805" y="3974239"/>
            <a:ext cx="67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8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11" name="TextBox 710"/>
          <p:cNvSpPr txBox="1"/>
          <p:nvPr/>
        </p:nvSpPr>
        <p:spPr>
          <a:xfrm>
            <a:off x="4489174" y="2803319"/>
            <a:ext cx="67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18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12" name="TextBox 711"/>
          <p:cNvSpPr txBox="1"/>
          <p:nvPr/>
        </p:nvSpPr>
        <p:spPr>
          <a:xfrm>
            <a:off x="5340408" y="3394634"/>
            <a:ext cx="953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13" name="Oval 712"/>
          <p:cNvSpPr/>
          <p:nvPr/>
        </p:nvSpPr>
        <p:spPr>
          <a:xfrm>
            <a:off x="2683672" y="3707179"/>
            <a:ext cx="399201" cy="25856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14" name="Oval 713"/>
          <p:cNvSpPr/>
          <p:nvPr/>
        </p:nvSpPr>
        <p:spPr>
          <a:xfrm>
            <a:off x="3589884" y="2515729"/>
            <a:ext cx="286563" cy="247696"/>
          </a:xfrm>
          <a:prstGeom prst="ellipse">
            <a:avLst/>
          </a:prstGeom>
          <a:noFill/>
          <a:ln>
            <a:solidFill>
              <a:srgbClr val="D60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17" name="TextBox 716"/>
          <p:cNvSpPr txBox="1"/>
          <p:nvPr/>
        </p:nvSpPr>
        <p:spPr>
          <a:xfrm>
            <a:off x="341787" y="2818708"/>
            <a:ext cx="8600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50 - 70</a:t>
            </a:r>
            <a:endParaRPr lang="en-US" sz="15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18" name="TextBox 717"/>
          <p:cNvSpPr txBox="1"/>
          <p:nvPr/>
        </p:nvSpPr>
        <p:spPr>
          <a:xfrm>
            <a:off x="178253" y="3112090"/>
            <a:ext cx="11870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70 - 90</a:t>
            </a:r>
            <a:endParaRPr lang="en-US" sz="15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19" name="TextBox 718"/>
          <p:cNvSpPr txBox="1"/>
          <p:nvPr/>
        </p:nvSpPr>
        <p:spPr>
          <a:xfrm>
            <a:off x="178253" y="3410023"/>
            <a:ext cx="11870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90 - 110</a:t>
            </a:r>
            <a:endParaRPr lang="en-US" sz="15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20" name="TextBox 719"/>
          <p:cNvSpPr txBox="1"/>
          <p:nvPr/>
        </p:nvSpPr>
        <p:spPr>
          <a:xfrm>
            <a:off x="178253" y="3692937"/>
            <a:ext cx="11870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110 - 130</a:t>
            </a:r>
            <a:endParaRPr lang="en-US" sz="15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21" name="TextBox 720"/>
          <p:cNvSpPr txBox="1"/>
          <p:nvPr/>
        </p:nvSpPr>
        <p:spPr>
          <a:xfrm>
            <a:off x="136101" y="3985877"/>
            <a:ext cx="13139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130 - 150</a:t>
            </a:r>
            <a:endParaRPr lang="en-US" sz="15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cxnSp>
        <p:nvCxnSpPr>
          <p:cNvPr id="722" name="Straight Arrow Connector 721"/>
          <p:cNvCxnSpPr/>
          <p:nvPr/>
        </p:nvCxnSpPr>
        <p:spPr>
          <a:xfrm flipH="1">
            <a:off x="1988749" y="3529595"/>
            <a:ext cx="173275" cy="0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" name="TextBox 722"/>
          <p:cNvSpPr txBox="1"/>
          <p:nvPr/>
        </p:nvSpPr>
        <p:spPr>
          <a:xfrm>
            <a:off x="2002799" y="3342518"/>
            <a:ext cx="46101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A</a:t>
            </a:r>
            <a:endParaRPr lang="en-US" sz="1600" b="1" i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725" name="TextBox 724"/>
          <p:cNvSpPr txBox="1"/>
          <p:nvPr/>
        </p:nvSpPr>
        <p:spPr>
          <a:xfrm>
            <a:off x="1417933" y="2753692"/>
            <a:ext cx="868878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latin typeface="Tw Cen MT" panose="020B0602020104020603" pitchFamily="34" charset="0"/>
                <a:sym typeface="Symbol"/>
              </a:rPr>
              <a:t>50 + 70</a:t>
            </a:r>
            <a:endParaRPr lang="en-US" sz="14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grpSp>
        <p:nvGrpSpPr>
          <p:cNvPr id="726" name="Group 725"/>
          <p:cNvGrpSpPr/>
          <p:nvPr/>
        </p:nvGrpSpPr>
        <p:grpSpPr>
          <a:xfrm>
            <a:off x="1470518" y="2902857"/>
            <a:ext cx="671141" cy="307777"/>
            <a:chOff x="1918842" y="-442004"/>
            <a:chExt cx="671141" cy="307777"/>
          </a:xfrm>
        </p:grpSpPr>
        <p:cxnSp>
          <p:nvCxnSpPr>
            <p:cNvPr id="727" name="Straight Connector 726"/>
            <p:cNvCxnSpPr/>
            <p:nvPr/>
          </p:nvCxnSpPr>
          <p:spPr>
            <a:xfrm>
              <a:off x="1918842" y="-359917"/>
              <a:ext cx="671141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8" name="TextBox 727"/>
            <p:cNvSpPr txBox="1"/>
            <p:nvPr/>
          </p:nvSpPr>
          <p:spPr>
            <a:xfrm>
              <a:off x="2112281" y="-442004"/>
              <a:ext cx="279244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FFFF00"/>
                  </a:solidFill>
                  <a:latin typeface="Tw Cen MT" panose="020B0602020104020603" pitchFamily="34" charset="0"/>
                  <a:sym typeface="Symbol"/>
                </a:rPr>
                <a:t>2</a:t>
              </a:r>
              <a:endParaRPr lang="en-US" sz="1400" b="1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729" name="Rounded Rectangular Callout 728"/>
          <p:cNvSpPr/>
          <p:nvPr/>
        </p:nvSpPr>
        <p:spPr>
          <a:xfrm>
            <a:off x="4310180" y="3605426"/>
            <a:ext cx="459576" cy="511875"/>
          </a:xfrm>
          <a:prstGeom prst="wedgeRoundRectCallout">
            <a:avLst>
              <a:gd name="adj1" fmla="val -80694"/>
              <a:gd name="adj2" fmla="val 36239"/>
              <a:gd name="adj3" fmla="val 16667"/>
            </a:avLst>
          </a:prstGeom>
          <a:solidFill>
            <a:srgbClr val="FF5050"/>
          </a:solidFill>
          <a:ln>
            <a:solidFill>
              <a:srgbClr val="00206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30" name="TextBox 729"/>
          <p:cNvSpPr txBox="1"/>
          <p:nvPr/>
        </p:nvSpPr>
        <p:spPr>
          <a:xfrm>
            <a:off x="4333506" y="3600735"/>
            <a:ext cx="401008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40</a:t>
            </a:r>
            <a:endParaRPr lang="en-US" sz="1600" b="1" baseline="-25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731" name="Straight Connector 730"/>
          <p:cNvCxnSpPr/>
          <p:nvPr/>
        </p:nvCxnSpPr>
        <p:spPr>
          <a:xfrm flipV="1">
            <a:off x="4377412" y="3879311"/>
            <a:ext cx="332712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2" name="TextBox 731"/>
          <p:cNvSpPr txBox="1"/>
          <p:nvPr/>
        </p:nvSpPr>
        <p:spPr>
          <a:xfrm>
            <a:off x="4338009" y="3818418"/>
            <a:ext cx="39999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33" name="Rounded Rectangular Callout 732"/>
          <p:cNvSpPr/>
          <p:nvPr/>
        </p:nvSpPr>
        <p:spPr>
          <a:xfrm>
            <a:off x="4361987" y="3372158"/>
            <a:ext cx="499752" cy="511875"/>
          </a:xfrm>
          <a:prstGeom prst="wedgeRoundRectCallout">
            <a:avLst>
              <a:gd name="adj1" fmla="val -80694"/>
              <a:gd name="adj2" fmla="val 36239"/>
              <a:gd name="adj3" fmla="val 16667"/>
            </a:avLst>
          </a:prstGeom>
          <a:solidFill>
            <a:srgbClr val="FF5050"/>
          </a:solidFill>
          <a:ln>
            <a:solidFill>
              <a:srgbClr val="00206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34" name="TextBox 733"/>
          <p:cNvSpPr txBox="1"/>
          <p:nvPr/>
        </p:nvSpPr>
        <p:spPr>
          <a:xfrm>
            <a:off x="4407895" y="3367467"/>
            <a:ext cx="41583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20</a:t>
            </a:r>
            <a:endParaRPr lang="en-US" sz="1600" b="1" baseline="-25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735" name="Straight Connector 734"/>
          <p:cNvCxnSpPr/>
          <p:nvPr/>
        </p:nvCxnSpPr>
        <p:spPr>
          <a:xfrm flipV="1">
            <a:off x="4445022" y="3646043"/>
            <a:ext cx="358771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6" name="TextBox 735"/>
          <p:cNvSpPr txBox="1"/>
          <p:nvPr/>
        </p:nvSpPr>
        <p:spPr>
          <a:xfrm>
            <a:off x="4420759" y="3596036"/>
            <a:ext cx="405695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37" name="Rounded Rectangular Callout 736"/>
          <p:cNvSpPr/>
          <p:nvPr/>
        </p:nvSpPr>
        <p:spPr>
          <a:xfrm>
            <a:off x="4337179" y="3119027"/>
            <a:ext cx="524560" cy="511875"/>
          </a:xfrm>
          <a:prstGeom prst="wedgeRoundRectCallout">
            <a:avLst>
              <a:gd name="adj1" fmla="val -80694"/>
              <a:gd name="adj2" fmla="val 36239"/>
              <a:gd name="adj3" fmla="val 16667"/>
            </a:avLst>
          </a:prstGeom>
          <a:solidFill>
            <a:srgbClr val="FF5050"/>
          </a:solidFill>
          <a:ln>
            <a:solidFill>
              <a:srgbClr val="00206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38" name="TextBox 737"/>
          <p:cNvSpPr txBox="1"/>
          <p:nvPr/>
        </p:nvSpPr>
        <p:spPr>
          <a:xfrm>
            <a:off x="4477522" y="3114336"/>
            <a:ext cx="25819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0</a:t>
            </a:r>
            <a:endParaRPr lang="en-US" sz="1600" b="1" baseline="-25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739" name="Straight Connector 738"/>
          <p:cNvCxnSpPr/>
          <p:nvPr/>
        </p:nvCxnSpPr>
        <p:spPr>
          <a:xfrm flipV="1">
            <a:off x="4481884" y="3392912"/>
            <a:ext cx="274320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0" name="TextBox 739"/>
          <p:cNvSpPr txBox="1"/>
          <p:nvPr/>
        </p:nvSpPr>
        <p:spPr>
          <a:xfrm>
            <a:off x="4407895" y="3342905"/>
            <a:ext cx="405695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41" name="Rounded Rectangular Callout 740"/>
          <p:cNvSpPr/>
          <p:nvPr/>
        </p:nvSpPr>
        <p:spPr>
          <a:xfrm>
            <a:off x="4351381" y="2852864"/>
            <a:ext cx="505890" cy="511875"/>
          </a:xfrm>
          <a:prstGeom prst="wedgeRoundRectCallout">
            <a:avLst>
              <a:gd name="adj1" fmla="val -80694"/>
              <a:gd name="adj2" fmla="val 36239"/>
              <a:gd name="adj3" fmla="val 16667"/>
            </a:avLst>
          </a:prstGeom>
          <a:solidFill>
            <a:srgbClr val="FF5050"/>
          </a:solidFill>
          <a:ln>
            <a:solidFill>
              <a:srgbClr val="00206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742" name="Straight Connector 741"/>
          <p:cNvCxnSpPr/>
          <p:nvPr/>
        </p:nvCxnSpPr>
        <p:spPr>
          <a:xfrm>
            <a:off x="4447838" y="3126749"/>
            <a:ext cx="303917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3" name="TextBox 742"/>
          <p:cNvSpPr txBox="1"/>
          <p:nvPr/>
        </p:nvSpPr>
        <p:spPr>
          <a:xfrm>
            <a:off x="4431122" y="3076742"/>
            <a:ext cx="401678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44" name="Rounded Rectangular Callout 743"/>
          <p:cNvSpPr/>
          <p:nvPr/>
        </p:nvSpPr>
        <p:spPr>
          <a:xfrm>
            <a:off x="4348143" y="2591430"/>
            <a:ext cx="575440" cy="511875"/>
          </a:xfrm>
          <a:prstGeom prst="wedgeRoundRectCallout">
            <a:avLst>
              <a:gd name="adj1" fmla="val -80694"/>
              <a:gd name="adj2" fmla="val 36239"/>
              <a:gd name="adj3" fmla="val 16667"/>
            </a:avLst>
          </a:prstGeom>
          <a:solidFill>
            <a:srgbClr val="FF5050"/>
          </a:solidFill>
          <a:ln>
            <a:solidFill>
              <a:srgbClr val="00206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45" name="TextBox 744"/>
          <p:cNvSpPr txBox="1"/>
          <p:nvPr/>
        </p:nvSpPr>
        <p:spPr>
          <a:xfrm>
            <a:off x="4367291" y="2586739"/>
            <a:ext cx="55629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– 40</a:t>
            </a:r>
            <a:endParaRPr lang="en-US" sz="1600" b="1" baseline="-25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746" name="Straight Connector 745"/>
          <p:cNvCxnSpPr/>
          <p:nvPr/>
        </p:nvCxnSpPr>
        <p:spPr>
          <a:xfrm flipV="1">
            <a:off x="4439392" y="2865315"/>
            <a:ext cx="372756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7" name="TextBox 746"/>
          <p:cNvSpPr txBox="1"/>
          <p:nvPr/>
        </p:nvSpPr>
        <p:spPr>
          <a:xfrm>
            <a:off x="4344594" y="2802090"/>
            <a:ext cx="50114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–20</a:t>
            </a:r>
            <a:endParaRPr lang="en-US" sz="1600" b="1" baseline="-25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48" name="Flowchart: Terminator 747"/>
          <p:cNvSpPr/>
          <p:nvPr/>
        </p:nvSpPr>
        <p:spPr>
          <a:xfrm>
            <a:off x="5529642" y="2854568"/>
            <a:ext cx="670028" cy="519536"/>
          </a:xfrm>
          <a:prstGeom prst="flowChartTerminator">
            <a:avLst/>
          </a:prstGeom>
          <a:solidFill>
            <a:srgbClr val="7030A0"/>
          </a:solidFill>
          <a:ln w="19050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49" name="Right Brace 748"/>
          <p:cNvSpPr/>
          <p:nvPr/>
        </p:nvSpPr>
        <p:spPr>
          <a:xfrm>
            <a:off x="6358519" y="2935818"/>
            <a:ext cx="172146" cy="400578"/>
          </a:xfrm>
          <a:prstGeom prst="rightBrace">
            <a:avLst>
              <a:gd name="adj1" fmla="val 32813"/>
              <a:gd name="adj2" fmla="val 50000"/>
            </a:avLst>
          </a:prstGeom>
          <a:ln w="285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50" name="TextBox 749"/>
          <p:cNvSpPr txBox="1"/>
          <p:nvPr/>
        </p:nvSpPr>
        <p:spPr>
          <a:xfrm>
            <a:off x="6509076" y="2988484"/>
            <a:ext cx="576773" cy="2769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solidFill>
                  <a:srgbClr val="FFC000"/>
                </a:solidFill>
                <a:latin typeface="Tw Cen MT" panose="020B0602020104020603" pitchFamily="34" charset="0"/>
                <a:sym typeface="Symbol"/>
              </a:rPr>
              <a:t>– 48</a:t>
            </a:r>
            <a:endParaRPr lang="en-US" sz="1200" b="1" dirty="0">
              <a:solidFill>
                <a:srgbClr val="FFC000"/>
              </a:solidFill>
              <a:latin typeface="Bookman Old Style" panose="02050604050505020204" pitchFamily="18" charset="0"/>
              <a:cs typeface="MV Boli" pitchFamily="2" charset="0"/>
            </a:endParaRPr>
          </a:p>
        </p:txBody>
      </p:sp>
      <p:sp>
        <p:nvSpPr>
          <p:cNvPr id="751" name="Flowchart: Terminator 750"/>
          <p:cNvSpPr/>
          <p:nvPr/>
        </p:nvSpPr>
        <p:spPr>
          <a:xfrm>
            <a:off x="5499874" y="3732075"/>
            <a:ext cx="670028" cy="815511"/>
          </a:xfrm>
          <a:prstGeom prst="flowChartTerminator">
            <a:avLst/>
          </a:prstGeom>
          <a:solidFill>
            <a:srgbClr val="7030A0"/>
          </a:solidFill>
          <a:ln w="19050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52" name="Right Brace 751"/>
          <p:cNvSpPr/>
          <p:nvPr/>
        </p:nvSpPr>
        <p:spPr>
          <a:xfrm>
            <a:off x="6375051" y="3794648"/>
            <a:ext cx="172146" cy="627244"/>
          </a:xfrm>
          <a:prstGeom prst="rightBrace">
            <a:avLst>
              <a:gd name="adj1" fmla="val 32813"/>
              <a:gd name="adj2" fmla="val 50000"/>
            </a:avLst>
          </a:prstGeom>
          <a:ln w="285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53" name="TextBox 752"/>
          <p:cNvSpPr txBox="1"/>
          <p:nvPr/>
        </p:nvSpPr>
        <p:spPr>
          <a:xfrm>
            <a:off x="6599448" y="3986510"/>
            <a:ext cx="486401" cy="2769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solidFill>
                  <a:srgbClr val="FFC000"/>
                </a:solidFill>
                <a:latin typeface="Bookman Old Style" panose="02050604050505020204" pitchFamily="18" charset="0"/>
                <a:cs typeface="MV Boli" pitchFamily="2" charset="0"/>
              </a:rPr>
              <a:t>109</a:t>
            </a:r>
            <a:endParaRPr lang="en-US" sz="1200" b="1" dirty="0">
              <a:solidFill>
                <a:srgbClr val="FFC000"/>
              </a:solidFill>
              <a:latin typeface="Bookman Old Style" panose="02050604050505020204" pitchFamily="18" charset="0"/>
              <a:cs typeface="MV Boli" pitchFamily="2" charset="0"/>
            </a:endParaRPr>
          </a:p>
        </p:txBody>
      </p:sp>
      <p:sp>
        <p:nvSpPr>
          <p:cNvPr id="754" name="TextBox 753"/>
          <p:cNvSpPr txBox="1"/>
          <p:nvPr/>
        </p:nvSpPr>
        <p:spPr>
          <a:xfrm>
            <a:off x="5340408" y="2803319"/>
            <a:ext cx="953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99"/>
                </a:solidFill>
                <a:latin typeface="Tw Cen MT" panose="020B0602020104020603" pitchFamily="34" charset="0"/>
                <a:sym typeface="Symbol"/>
              </a:rPr>
              <a:t>– 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36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55" name="TextBox 754"/>
          <p:cNvSpPr txBox="1"/>
          <p:nvPr/>
        </p:nvSpPr>
        <p:spPr>
          <a:xfrm>
            <a:off x="5340408" y="3096701"/>
            <a:ext cx="953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99"/>
                </a:solidFill>
                <a:latin typeface="Tw Cen MT" panose="020B0602020104020603" pitchFamily="34" charset="0"/>
                <a:sym typeface="Symbol"/>
              </a:rPr>
              <a:t>– 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56" name="TextBox 755"/>
          <p:cNvSpPr txBox="1"/>
          <p:nvPr/>
        </p:nvSpPr>
        <p:spPr>
          <a:xfrm>
            <a:off x="5394198" y="3677548"/>
            <a:ext cx="953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27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57" name="TextBox 756"/>
          <p:cNvSpPr txBox="1"/>
          <p:nvPr/>
        </p:nvSpPr>
        <p:spPr>
          <a:xfrm>
            <a:off x="5394198" y="3973925"/>
            <a:ext cx="953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16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58" name="TextBox 757"/>
          <p:cNvSpPr txBox="1"/>
          <p:nvPr/>
        </p:nvSpPr>
        <p:spPr>
          <a:xfrm>
            <a:off x="4318266" y="2808541"/>
            <a:ext cx="535471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59" name="TextBox 758"/>
          <p:cNvSpPr txBox="1"/>
          <p:nvPr/>
        </p:nvSpPr>
        <p:spPr>
          <a:xfrm>
            <a:off x="2623055" y="2237619"/>
            <a:ext cx="3867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smtClean="0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sz="15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endParaRPr lang="en-US" sz="1500" b="1" dirty="0" smtClean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760" name="TextBox 759"/>
          <p:cNvSpPr txBox="1"/>
          <p:nvPr/>
        </p:nvSpPr>
        <p:spPr>
          <a:xfrm>
            <a:off x="2797244" y="2237619"/>
            <a:ext cx="5310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–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Rectangle 207"/>
              <p:cNvSpPr/>
              <p:nvPr/>
            </p:nvSpPr>
            <p:spPr>
              <a:xfrm>
                <a:off x="7412261" y="3505491"/>
                <a:ext cx="881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00FFFF"/>
                    </a:solidFill>
                    <a:latin typeface="Tw Cen MT" panose="020B0602020104020603" pitchFamily="34" charset="0"/>
                  </a:rPr>
                  <a:t>A + g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dirty="0">
                            <a:solidFill>
                              <a:srgbClr val="00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dirty="0" smtClean="0">
                            <a:solidFill>
                              <a:srgbClr val="00FFFF"/>
                            </a:solidFill>
                            <a:latin typeface="Cambria Math"/>
                          </a:rPr>
                          <m:t>𝐮</m:t>
                        </m:r>
                      </m:e>
                    </m:acc>
                  </m:oMath>
                </a14:m>
                <a:endParaRPr lang="en-US" b="1" dirty="0">
                  <a:solidFill>
                    <a:srgbClr val="00FFFF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208" name="Rectangle 2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261" y="3505491"/>
                <a:ext cx="881973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6207" t="-8197" r="-3655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TextBox 213"/>
          <p:cNvSpPr txBox="1"/>
          <p:nvPr/>
        </p:nvSpPr>
        <p:spPr>
          <a:xfrm>
            <a:off x="6270976" y="3505491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FFFF"/>
                </a:solidFill>
                <a:latin typeface="Tw Cen MT" panose="020B0602020104020603" pitchFamily="34" charset="0"/>
              </a:rPr>
              <a:t>Mean</a:t>
            </a:r>
            <a:endParaRPr lang="en-US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/>
              <p:cNvSpPr txBox="1"/>
              <p:nvPr/>
            </p:nvSpPr>
            <p:spPr>
              <a:xfrm>
                <a:off x="6784695" y="3505491"/>
                <a:ext cx="570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FFFF"/>
                    </a:solidFill>
                    <a:latin typeface="Tw Cen MT" panose="020B0602020104020603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dirty="0" smtClean="0">
                            <a:solidFill>
                              <a:srgbClr val="00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 smtClean="0">
                            <a:solidFill>
                              <a:srgbClr val="00FFFF"/>
                            </a:solidFill>
                            <a:latin typeface="Cambria Math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rgbClr val="00FFFF"/>
                    </a:solidFill>
                    <a:latin typeface="Tw Cen MT" panose="020B0602020104020603" pitchFamily="34" charset="0"/>
                  </a:rPr>
                  <a:t>) </a:t>
                </a:r>
                <a:endParaRPr lang="en-US" dirty="0">
                  <a:solidFill>
                    <a:srgbClr val="00FFFF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215" name="TextBox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695" y="3505491"/>
                <a:ext cx="570990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r="-957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6" name="TextBox 215"/>
          <p:cNvSpPr txBox="1"/>
          <p:nvPr/>
        </p:nvSpPr>
        <p:spPr>
          <a:xfrm>
            <a:off x="7193073" y="350549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FFFF"/>
                </a:solidFill>
                <a:latin typeface="Tw Cen MT" panose="020B0602020104020603" pitchFamily="34" charset="0"/>
              </a:rPr>
              <a:t>=</a:t>
            </a:r>
            <a:endParaRPr lang="en-US" b="1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p:cxnSp>
        <p:nvCxnSpPr>
          <p:cNvPr id="218" name="Straight Connector 217"/>
          <p:cNvCxnSpPr/>
          <p:nvPr/>
        </p:nvCxnSpPr>
        <p:spPr>
          <a:xfrm>
            <a:off x="7514567" y="3131063"/>
            <a:ext cx="644221" cy="77"/>
          </a:xfrm>
          <a:prstGeom prst="line">
            <a:avLst/>
          </a:prstGeom>
          <a:ln w="1905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/>
          <p:cNvSpPr txBox="1"/>
          <p:nvPr/>
        </p:nvSpPr>
        <p:spPr>
          <a:xfrm>
            <a:off x="7392244" y="3106234"/>
            <a:ext cx="829845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b="1" dirty="0" err="1" smtClean="0">
                <a:solidFill>
                  <a:srgbClr val="00FFFF"/>
                </a:solidFill>
                <a:latin typeface="Tw Cen MT" panose="020B0602020104020603" pitchFamily="34" charset="0"/>
              </a:rPr>
              <a:t>f</a:t>
            </a:r>
            <a:r>
              <a:rPr lang="en-US" b="1" baseline="-25000" dirty="0" err="1" smtClean="0">
                <a:solidFill>
                  <a:srgbClr val="00FFFF"/>
                </a:solidFill>
                <a:latin typeface="Tw Cen MT" panose="020B0602020104020603" pitchFamily="34" charset="0"/>
              </a:rPr>
              <a:t>i</a:t>
            </a:r>
            <a:r>
              <a:rPr lang="en-US" b="1" dirty="0" smtClean="0">
                <a:solidFill>
                  <a:srgbClr val="00FFFF"/>
                </a:solidFill>
                <a:latin typeface="Tw Cen MT" panose="020B0602020104020603" pitchFamily="34" charset="0"/>
              </a:rPr>
              <a:t> </a:t>
            </a:r>
            <a:endParaRPr lang="en-US" b="1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/>
              <p:cNvSpPr txBox="1"/>
              <p:nvPr/>
            </p:nvSpPr>
            <p:spPr>
              <a:xfrm>
                <a:off x="6919048" y="2949616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FFFF"/>
                    </a:solidFill>
                    <a:latin typeface="Tw Cen MT" panose="020B06020201040206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dirty="0" smtClean="0">
                            <a:solidFill>
                              <a:srgbClr val="00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dirty="0" smtClean="0">
                            <a:solidFill>
                              <a:srgbClr val="00FFFF"/>
                            </a:solidFill>
                            <a:latin typeface="Cambria Math"/>
                          </a:rPr>
                          <m:t>𝐮</m:t>
                        </m:r>
                      </m:e>
                    </m:acc>
                  </m:oMath>
                </a14:m>
                <a:r>
                  <a:rPr lang="en-US" b="1" dirty="0" smtClean="0">
                    <a:solidFill>
                      <a:srgbClr val="00FFFF"/>
                    </a:solidFill>
                    <a:latin typeface="Tw Cen MT" panose="020B0602020104020603" pitchFamily="34" charset="0"/>
                  </a:rPr>
                  <a:t> =</a:t>
                </a:r>
                <a:endParaRPr lang="en-US" b="1" dirty="0">
                  <a:solidFill>
                    <a:srgbClr val="00FFFF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226" name="TextBox 2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048" y="2949616"/>
                <a:ext cx="601447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333" r="-808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TextBox 226"/>
          <p:cNvSpPr txBox="1"/>
          <p:nvPr/>
        </p:nvSpPr>
        <p:spPr>
          <a:xfrm>
            <a:off x="7433889" y="2803801"/>
            <a:ext cx="829845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b="1" dirty="0" err="1" smtClean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f</a:t>
            </a:r>
            <a:r>
              <a:rPr lang="en-US" b="1" baseline="-25000" dirty="0" err="1" smtClean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i</a:t>
            </a:r>
            <a:r>
              <a:rPr lang="en-US" b="1" i="1" dirty="0" err="1">
                <a:solidFill>
                  <a:srgbClr val="00FF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</a:t>
            </a:r>
            <a:r>
              <a:rPr lang="en-US" b="1" baseline="-25000" dirty="0" err="1" smtClean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i</a:t>
            </a:r>
            <a:r>
              <a:rPr lang="en-US" b="1" dirty="0" smtClean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 </a:t>
            </a:r>
            <a:endParaRPr lang="en-US" b="1" dirty="0">
              <a:solidFill>
                <a:srgbClr val="00FFFF"/>
              </a:solidFill>
              <a:latin typeface="Tw Cen MT" panose="020B0602020104020603" pitchFamily="34" charset="0"/>
              <a:sym typeface="Symbol"/>
            </a:endParaRPr>
          </a:p>
        </p:txBody>
      </p:sp>
      <p:sp>
        <p:nvSpPr>
          <p:cNvPr id="243" name="Rounded Rectangle 242"/>
          <p:cNvSpPr/>
          <p:nvPr/>
        </p:nvSpPr>
        <p:spPr>
          <a:xfrm>
            <a:off x="287177" y="4267817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4" name="Rounded Rectangle 243"/>
          <p:cNvSpPr/>
          <p:nvPr/>
        </p:nvSpPr>
        <p:spPr>
          <a:xfrm>
            <a:off x="1301423" y="4267817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2309992" y="4267817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3321220" y="4267817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8" name="Rounded Rectangle 247"/>
          <p:cNvSpPr/>
          <p:nvPr/>
        </p:nvSpPr>
        <p:spPr>
          <a:xfrm>
            <a:off x="4330947" y="4267817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2623908" y="4250945"/>
            <a:ext cx="457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60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3610062" y="4252615"/>
            <a:ext cx="268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1472134" y="4240754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160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1223054" y="4231079"/>
            <a:ext cx="1142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140 + 20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256" name="Oval 255"/>
          <p:cNvSpPr/>
          <p:nvPr/>
        </p:nvSpPr>
        <p:spPr>
          <a:xfrm>
            <a:off x="1495462" y="4283688"/>
            <a:ext cx="57506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2157817" y="4237035"/>
            <a:ext cx="12966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160 - 100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259" name="Oval 258"/>
          <p:cNvSpPr/>
          <p:nvPr/>
        </p:nvSpPr>
        <p:spPr>
          <a:xfrm>
            <a:off x="4495554" y="4183999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260" name="Oval 259"/>
          <p:cNvSpPr/>
          <p:nvPr/>
        </p:nvSpPr>
        <p:spPr>
          <a:xfrm>
            <a:off x="5461985" y="4182856"/>
            <a:ext cx="149800" cy="164780"/>
          </a:xfrm>
          <a:prstGeom prst="ellipse">
            <a:avLst/>
          </a:prstGeom>
          <a:solidFill>
            <a:srgbClr val="00FFFF"/>
          </a:solidFill>
          <a:ln w="12700">
            <a:solidFill>
              <a:srgbClr val="0000FF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4493805" y="4244307"/>
            <a:ext cx="67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136101" y="4255945"/>
            <a:ext cx="13139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150 - 170</a:t>
            </a:r>
            <a:endParaRPr lang="en-US" sz="15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394198" y="4243993"/>
            <a:ext cx="953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66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15" name="Rounded Rectangle 714"/>
          <p:cNvSpPr/>
          <p:nvPr/>
        </p:nvSpPr>
        <p:spPr>
          <a:xfrm>
            <a:off x="265319" y="2835730"/>
            <a:ext cx="1041608" cy="1707313"/>
          </a:xfrm>
          <a:prstGeom prst="roundRect">
            <a:avLst/>
          </a:prstGeom>
          <a:noFill/>
          <a:ln w="38100">
            <a:solidFill>
              <a:srgbClr val="D60093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kern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76" name="Rounded Rectangular Callout 275"/>
          <p:cNvSpPr/>
          <p:nvPr/>
        </p:nvSpPr>
        <p:spPr>
          <a:xfrm>
            <a:off x="4348143" y="3978316"/>
            <a:ext cx="513596" cy="511875"/>
          </a:xfrm>
          <a:prstGeom prst="wedgeRoundRectCallout">
            <a:avLst>
              <a:gd name="adj1" fmla="val -80694"/>
              <a:gd name="adj2" fmla="val 36239"/>
              <a:gd name="adj3" fmla="val 16667"/>
            </a:avLst>
          </a:prstGeom>
          <a:solidFill>
            <a:srgbClr val="FF5050"/>
          </a:solidFill>
          <a:ln>
            <a:solidFill>
              <a:srgbClr val="00206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77" name="TextBox 276"/>
          <p:cNvSpPr txBox="1"/>
          <p:nvPr/>
        </p:nvSpPr>
        <p:spPr>
          <a:xfrm>
            <a:off x="4413282" y="3973625"/>
            <a:ext cx="402465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60</a:t>
            </a:r>
            <a:endParaRPr lang="en-US" sz="1600" b="1" baseline="-25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278" name="Straight Connector 277"/>
          <p:cNvCxnSpPr/>
          <p:nvPr/>
        </p:nvCxnSpPr>
        <p:spPr>
          <a:xfrm flipV="1">
            <a:off x="4465035" y="4252201"/>
            <a:ext cx="274320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9" name="TextBox 278"/>
          <p:cNvSpPr txBox="1"/>
          <p:nvPr/>
        </p:nvSpPr>
        <p:spPr>
          <a:xfrm>
            <a:off x="4399799" y="4188976"/>
            <a:ext cx="429431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20</a:t>
            </a:r>
            <a:endParaRPr lang="en-US" sz="1600" b="1" baseline="-25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16" name="Curved Down Arrow 715"/>
          <p:cNvSpPr/>
          <p:nvPr/>
        </p:nvSpPr>
        <p:spPr>
          <a:xfrm rot="5217392" flipH="1" flipV="1">
            <a:off x="26664" y="2962990"/>
            <a:ext cx="449178" cy="264020"/>
          </a:xfrm>
          <a:prstGeom prst="curvedDownArrow">
            <a:avLst>
              <a:gd name="adj1" fmla="val 25000"/>
              <a:gd name="adj2" fmla="val 65120"/>
              <a:gd name="adj3" fmla="val 25000"/>
            </a:avLst>
          </a:prstGeom>
          <a:solidFill>
            <a:srgbClr val="8000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4097742" y="4078585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697" name="Rounded Rectangle 696"/>
          <p:cNvSpPr/>
          <p:nvPr/>
        </p:nvSpPr>
        <p:spPr>
          <a:xfrm>
            <a:off x="4490196" y="2860612"/>
            <a:ext cx="559119" cy="1670771"/>
          </a:xfrm>
          <a:prstGeom prst="roundRect">
            <a:avLst/>
          </a:prstGeom>
          <a:noFill/>
          <a:ln>
            <a:solidFill>
              <a:srgbClr val="D60093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02" name="Rounded Rectangle 701"/>
          <p:cNvSpPr/>
          <p:nvPr/>
        </p:nvSpPr>
        <p:spPr>
          <a:xfrm>
            <a:off x="5456627" y="2874863"/>
            <a:ext cx="652068" cy="1656521"/>
          </a:xfrm>
          <a:prstGeom prst="roundRect">
            <a:avLst/>
          </a:prstGeom>
          <a:noFill/>
          <a:ln>
            <a:solidFill>
              <a:srgbClr val="D60093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24" name="TextBox 723"/>
          <p:cNvSpPr txBox="1"/>
          <p:nvPr/>
        </p:nvSpPr>
        <p:spPr>
          <a:xfrm>
            <a:off x="5317635" y="2975653"/>
            <a:ext cx="2817310" cy="338554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prstClr val="black"/>
                </a:solidFill>
                <a:latin typeface="Tw Cen MT" panose="020B0602020104020603" pitchFamily="34" charset="0"/>
                <a:cs typeface="Consolas" panose="020B0609020204030204" pitchFamily="49" charset="0"/>
              </a:rPr>
              <a:t>g is  the G.C.D. of all values of </a:t>
            </a:r>
            <a:r>
              <a:rPr lang="en-US" sz="1600" b="1" dirty="0">
                <a:solidFill>
                  <a:prstClr val="black"/>
                </a:solidFill>
                <a:latin typeface="Tw Cen MT" panose="020B0602020104020603" pitchFamily="34" charset="0"/>
                <a:cs typeface="MV Boli" pitchFamily="2" charset="0"/>
              </a:rPr>
              <a:t>d</a:t>
            </a:r>
            <a:r>
              <a:rPr lang="en-US" sz="1600" b="1" baseline="-25000" dirty="0">
                <a:solidFill>
                  <a:prstClr val="black"/>
                </a:solidFill>
                <a:latin typeface="Tw Cen MT" panose="020B0602020104020603" pitchFamily="34" charset="0"/>
                <a:cs typeface="MV Boli" pitchFamily="2" charset="0"/>
              </a:rPr>
              <a:t>i </a:t>
            </a:r>
            <a:endParaRPr lang="en-US" sz="1600" b="1" i="1" baseline="-25000" dirty="0">
              <a:solidFill>
                <a:prstClr val="black"/>
              </a:solidFill>
              <a:latin typeface="Tw Cen MT" panose="020B06020201040206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72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6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0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2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6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0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4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2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6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0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4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8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2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6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6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800" decel="100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800" decel="100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800" decel="100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800" decel="100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800" decel="100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7" dur="800" decel="100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800" decel="100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800" decel="100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39" dur="500" tmFilter="0, 0; .2, .5; .8, .5; 1, 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0" dur="250" autoRev="1" fill="hold"/>
                                        <p:tgtEl>
                                          <p:spTgt spid="7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0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500"/>
                            </p:stCondLst>
                            <p:childTnLst>
                              <p:par>
                                <p:cTn id="3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4" dur="5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5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0" dur="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1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4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6" dur="5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5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1" dur="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0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0" dur="5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3" dur="5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5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5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6" dur="5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5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8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2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9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1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6" dur="5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7" dur="5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3" dur="5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5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5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0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500"/>
                            </p:stCondLst>
                            <p:childTnLst>
                              <p:par>
                                <p:cTn id="5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4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9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1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34568E-6 L 0.14462 -0.17253 " pathEditMode="relative" rAng="0" ptsTypes="AA">
                                      <p:cBhvr>
                                        <p:cTn id="528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86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>
                            <p:stCondLst>
                              <p:cond delay="500"/>
                            </p:stCondLst>
                            <p:childTnLst>
                              <p:par>
                                <p:cTn id="5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4" fill="hold">
                      <p:stCondLst>
                        <p:cond delay="indefinite"/>
                      </p:stCondLst>
                      <p:childTnLst>
                        <p:par>
                          <p:cTn id="535" fill="hold">
                            <p:stCondLst>
                              <p:cond delay="0"/>
                            </p:stCondLst>
                            <p:childTnLst>
                              <p:par>
                                <p:cTn id="5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8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1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8" dur="5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5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5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5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8" dur="5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5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0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4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500"/>
                            </p:stCondLst>
                            <p:childTnLst>
                              <p:par>
                                <p:cTn id="5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8" dur="5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5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0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5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5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5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9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500"/>
                            </p:stCondLst>
                            <p:childTnLst>
                              <p:par>
                                <p:cTn id="5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6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3" dur="5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4" dur="5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5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8" dur="5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5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1" fill="hold">
                      <p:stCondLst>
                        <p:cond delay="indefinite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4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8" fill="hold">
                            <p:stCondLst>
                              <p:cond delay="500"/>
                            </p:stCondLst>
                            <p:childTnLst>
                              <p:par>
                                <p:cTn id="6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1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2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3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>
                      <p:stCondLst>
                        <p:cond delay="indefinite"/>
                      </p:stCondLst>
                      <p:childTnLst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8" dur="5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9" dur="5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0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3" dur="5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5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5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9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500"/>
                            </p:stCondLst>
                            <p:childTnLst>
                              <p:par>
                                <p:cTn id="6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6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7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8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3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4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5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1" fill="hold">
                      <p:stCondLst>
                        <p:cond delay="indefinite"/>
                      </p:stCondLst>
                      <p:childTnLst>
                        <p:par>
                          <p:cTn id="662" fill="hold">
                            <p:stCondLst>
                              <p:cond delay="0"/>
                            </p:stCondLst>
                            <p:childTnLst>
                              <p:par>
                                <p:cTn id="6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4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00"/>
                            </p:stCondLst>
                            <p:childTnLst>
                              <p:par>
                                <p:cTn id="6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1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2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3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4" fill="hold">
                      <p:stCondLst>
                        <p:cond delay="indefinite"/>
                      </p:stCondLst>
                      <p:childTnLst>
                        <p:par>
                          <p:cTn id="675" fill="hold">
                            <p:stCondLst>
                              <p:cond delay="0"/>
                            </p:stCondLst>
                            <p:childTnLst>
                              <p:par>
                                <p:cTn id="6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8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9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3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4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6" fill="hold">
                      <p:stCondLst>
                        <p:cond delay="indefinite"/>
                      </p:stCondLst>
                      <p:childTnLst>
                        <p:par>
                          <p:cTn id="687" fill="hold">
                            <p:stCondLst>
                              <p:cond delay="0"/>
                            </p:stCondLst>
                            <p:childTnLst>
                              <p:par>
                                <p:cTn id="6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9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500"/>
                            </p:stCondLst>
                            <p:childTnLst>
                              <p:par>
                                <p:cTn id="6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1" fill="hold">
                      <p:stCondLst>
                        <p:cond delay="indefinite"/>
                      </p:stCondLst>
                      <p:childTnLst>
                        <p:par>
                          <p:cTn id="702" fill="hold">
                            <p:stCondLst>
                              <p:cond delay="0"/>
                            </p:stCondLst>
                            <p:childTnLst>
                              <p:par>
                                <p:cTn id="70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5" dur="5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6" dur="5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7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8" fill="hold">
                      <p:stCondLst>
                        <p:cond delay="indefinite"/>
                      </p:stCondLst>
                      <p:childTnLst>
                        <p:par>
                          <p:cTn id="709" fill="hold">
                            <p:stCondLst>
                              <p:cond delay="0"/>
                            </p:stCondLst>
                            <p:childTnLst>
                              <p:par>
                                <p:cTn id="7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5" dur="5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5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7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8" fill="hold">
                      <p:stCondLst>
                        <p:cond delay="indefinite"/>
                      </p:stCondLst>
                      <p:childTnLst>
                        <p:par>
                          <p:cTn id="719" fill="hold">
                            <p:stCondLst>
                              <p:cond delay="0"/>
                            </p:stCondLst>
                            <p:childTnLst>
                              <p:par>
                                <p:cTn id="7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2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3" fill="hold">
                      <p:stCondLst>
                        <p:cond delay="indefinite"/>
                      </p:stCondLst>
                      <p:childTnLst>
                        <p:par>
                          <p:cTn id="724" fill="hold">
                            <p:stCondLst>
                              <p:cond delay="0"/>
                            </p:stCondLst>
                            <p:childTnLst>
                              <p:par>
                                <p:cTn id="7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6" dur="500" fill="hold"/>
                                        <p:tgtEl>
                                          <p:spTgt spid="64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2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8" dur="500" fill="hold"/>
                                        <p:tgtEl>
                                          <p:spTgt spid="64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2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0" dur="500" fill="hold"/>
                                        <p:tgtEl>
                                          <p:spTgt spid="64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3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2" dur="500" fill="hold"/>
                                        <p:tgtEl>
                                          <p:spTgt spid="25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33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5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6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7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8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9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0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1" fill="hold">
                      <p:stCondLst>
                        <p:cond delay="indefinite"/>
                      </p:stCondLst>
                      <p:childTnLst>
                        <p:par>
                          <p:cTn id="742" fill="hold">
                            <p:stCondLst>
                              <p:cond delay="0"/>
                            </p:stCondLst>
                            <p:childTnLst>
                              <p:par>
                                <p:cTn id="743" presetID="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4" dur="500" fill="hold"/>
                                        <p:tgtEl>
                                          <p:spTgt spid="642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745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6" dur="500" fill="hold"/>
                                        <p:tgtEl>
                                          <p:spTgt spid="643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747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8" dur="500" fill="hold"/>
                                        <p:tgtEl>
                                          <p:spTgt spid="644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749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0" dur="500" fill="hold"/>
                                        <p:tgtEl>
                                          <p:spTgt spid="251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751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2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3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4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5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6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7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1" dur="5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2" dur="5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3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4" fill="hold">
                      <p:stCondLst>
                        <p:cond delay="indefinite"/>
                      </p:stCondLst>
                      <p:childTnLst>
                        <p:par>
                          <p:cTn id="765" fill="hold">
                            <p:stCondLst>
                              <p:cond delay="0"/>
                            </p:stCondLst>
                            <p:childTnLst>
                              <p:par>
                                <p:cTn id="7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8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0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4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500"/>
                            </p:stCondLst>
                            <p:childTnLst>
                              <p:par>
                                <p:cTn id="7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8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9" fill="hold">
                      <p:stCondLst>
                        <p:cond delay="indefinite"/>
                      </p:stCondLst>
                      <p:childTnLst>
                        <p:par>
                          <p:cTn id="780" fill="hold">
                            <p:stCondLst>
                              <p:cond delay="0"/>
                            </p:stCondLst>
                            <p:childTnLst>
                              <p:par>
                                <p:cTn id="78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3" dur="10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4" dur="10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5"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8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9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0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1" fill="hold">
                      <p:stCondLst>
                        <p:cond delay="indefinite"/>
                      </p:stCondLst>
                      <p:childTnLst>
                        <p:par>
                          <p:cTn id="792" fill="hold">
                            <p:stCondLst>
                              <p:cond delay="0"/>
                            </p:stCondLst>
                            <p:childTnLst>
                              <p:par>
                                <p:cTn id="7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5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00"/>
                            </p:stCondLst>
                            <p:childTnLst>
                              <p:par>
                                <p:cTn id="7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9" dur="5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0" dur="5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1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2" fill="hold">
                      <p:stCondLst>
                        <p:cond delay="indefinite"/>
                      </p:stCondLst>
                      <p:childTnLst>
                        <p:par>
                          <p:cTn id="803" fill="hold">
                            <p:stCondLst>
                              <p:cond delay="0"/>
                            </p:stCondLst>
                            <p:childTnLst>
                              <p:par>
                                <p:cTn id="80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6" dur="5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07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2" fill="hold">
                      <p:stCondLst>
                        <p:cond delay="indefinite"/>
                      </p:stCondLst>
                      <p:childTnLst>
                        <p:par>
                          <p:cTn id="813" fill="hold">
                            <p:stCondLst>
                              <p:cond delay="0"/>
                            </p:stCondLst>
                            <p:childTnLst>
                              <p:par>
                                <p:cTn id="8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4" dur="1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5" dur="1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6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9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0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1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2" fill="hold">
                      <p:stCondLst>
                        <p:cond delay="indefinite"/>
                      </p:stCondLst>
                      <p:childTnLst>
                        <p:par>
                          <p:cTn id="833" fill="hold">
                            <p:stCondLst>
                              <p:cond delay="0"/>
                            </p:stCondLst>
                            <p:childTnLst>
                              <p:par>
                                <p:cTn id="8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6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7" fill="hold">
                            <p:stCondLst>
                              <p:cond delay="500"/>
                            </p:stCondLst>
                            <p:childTnLst>
                              <p:par>
                                <p:cTn id="8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0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1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2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3" fill="hold">
                      <p:stCondLst>
                        <p:cond delay="indefinite"/>
                      </p:stCondLst>
                      <p:childTnLst>
                        <p:par>
                          <p:cTn id="844" fill="hold">
                            <p:stCondLst>
                              <p:cond delay="0"/>
                            </p:stCondLst>
                            <p:childTnLst>
                              <p:par>
                                <p:cTn id="84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7" dur="5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48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9" fill="hold">
                      <p:stCondLst>
                        <p:cond delay="indefinite"/>
                      </p:stCondLst>
                      <p:childTnLst>
                        <p:par>
                          <p:cTn id="850" fill="hold">
                            <p:stCondLst>
                              <p:cond delay="0"/>
                            </p:stCondLst>
                            <p:childTnLst>
                              <p:par>
                                <p:cTn id="8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1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2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3"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6" dur="5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7" dur="5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8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9" fill="hold">
                      <p:stCondLst>
                        <p:cond delay="indefinite"/>
                      </p:stCondLst>
                      <p:childTnLst>
                        <p:par>
                          <p:cTn id="870" fill="hold">
                            <p:stCondLst>
                              <p:cond delay="0"/>
                            </p:stCondLst>
                            <p:childTnLst>
                              <p:par>
                                <p:cTn id="8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3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4" fill="hold">
                            <p:stCondLst>
                              <p:cond delay="500"/>
                            </p:stCondLst>
                            <p:childTnLst>
                              <p:par>
                                <p:cTn id="8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7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8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9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0" fill="hold">
                      <p:stCondLst>
                        <p:cond delay="indefinite"/>
                      </p:stCondLst>
                      <p:childTnLst>
                        <p:par>
                          <p:cTn id="881" fill="hold">
                            <p:stCondLst>
                              <p:cond delay="0"/>
                            </p:stCondLst>
                            <p:childTnLst>
                              <p:par>
                                <p:cTn id="882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4" dur="500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85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6" fill="hold">
                      <p:stCondLst>
                        <p:cond delay="indefinite"/>
                      </p:stCondLst>
                      <p:childTnLst>
                        <p:par>
                          <p:cTn id="887" fill="hold">
                            <p:stCondLst>
                              <p:cond delay="0"/>
                            </p:stCondLst>
                            <p:childTnLst>
                              <p:par>
                                <p:cTn id="8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8" dur="1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9" dur="1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0"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3" dur="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4" dur="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5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6" fill="hold">
                      <p:stCondLst>
                        <p:cond delay="indefinite"/>
                      </p:stCondLst>
                      <p:childTnLst>
                        <p:par>
                          <p:cTn id="907" fill="hold">
                            <p:stCondLst>
                              <p:cond delay="0"/>
                            </p:stCondLst>
                            <p:childTnLst>
                              <p:par>
                                <p:cTn id="9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0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500"/>
                            </p:stCondLst>
                            <p:childTnLst>
                              <p:par>
                                <p:cTn id="9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4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5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6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7" fill="hold">
                      <p:stCondLst>
                        <p:cond delay="indefinite"/>
                      </p:stCondLst>
                      <p:childTnLst>
                        <p:par>
                          <p:cTn id="918" fill="hold">
                            <p:stCondLst>
                              <p:cond delay="0"/>
                            </p:stCondLst>
                            <p:childTnLst>
                              <p:par>
                                <p:cTn id="91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1" dur="5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22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3" fill="hold">
                      <p:stCondLst>
                        <p:cond delay="indefinite"/>
                      </p:stCondLst>
                      <p:childTnLst>
                        <p:par>
                          <p:cTn id="924" fill="hold">
                            <p:stCondLst>
                              <p:cond delay="0"/>
                            </p:stCondLst>
                            <p:childTnLst>
                              <p:par>
                                <p:cTn id="9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5" dur="10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6" dur="10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7"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0" dur="5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1" dur="5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2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3" fill="hold">
                      <p:stCondLst>
                        <p:cond delay="indefinite"/>
                      </p:stCondLst>
                      <p:childTnLst>
                        <p:par>
                          <p:cTn id="944" fill="hold">
                            <p:stCondLst>
                              <p:cond delay="0"/>
                            </p:stCondLst>
                            <p:childTnLst>
                              <p:par>
                                <p:cTn id="9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7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500"/>
                            </p:stCondLst>
                            <p:childTnLst>
                              <p:par>
                                <p:cTn id="9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1" dur="5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2" dur="5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3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4" fill="hold">
                      <p:stCondLst>
                        <p:cond delay="indefinite"/>
                      </p:stCondLst>
                      <p:childTnLst>
                        <p:par>
                          <p:cTn id="955" fill="hold">
                            <p:stCondLst>
                              <p:cond delay="0"/>
                            </p:stCondLst>
                            <p:childTnLst>
                              <p:par>
                                <p:cTn id="95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8" dur="5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59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0" fill="hold">
                      <p:stCondLst>
                        <p:cond delay="indefinite"/>
                      </p:stCondLst>
                      <p:childTnLst>
                        <p:par>
                          <p:cTn id="961" fill="hold">
                            <p:stCondLst>
                              <p:cond delay="0"/>
                            </p:stCondLst>
                            <p:childTnLst>
                              <p:par>
                                <p:cTn id="9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2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3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4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7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0" fill="hold">
                      <p:stCondLst>
                        <p:cond delay="indefinite"/>
                      </p:stCondLst>
                      <p:childTnLst>
                        <p:par>
                          <p:cTn id="981" fill="hold">
                            <p:stCondLst>
                              <p:cond delay="0"/>
                            </p:stCondLst>
                            <p:childTnLst>
                              <p:par>
                                <p:cTn id="9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4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5" fill="hold">
                            <p:stCondLst>
                              <p:cond delay="500"/>
                            </p:stCondLst>
                            <p:childTnLst>
                              <p:par>
                                <p:cTn id="9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8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9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0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1" fill="hold">
                      <p:stCondLst>
                        <p:cond delay="indefinite"/>
                      </p:stCondLst>
                      <p:childTnLst>
                        <p:par>
                          <p:cTn id="992" fill="hold">
                            <p:stCondLst>
                              <p:cond delay="0"/>
                            </p:stCondLst>
                            <p:childTnLst>
                              <p:par>
                                <p:cTn id="99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5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96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7" fill="hold">
                      <p:stCondLst>
                        <p:cond delay="indefinite"/>
                      </p:stCondLst>
                      <p:childTnLst>
                        <p:par>
                          <p:cTn id="998" fill="hold">
                            <p:stCondLst>
                              <p:cond delay="0"/>
                            </p:stCondLst>
                            <p:childTnLst>
                              <p:par>
                                <p:cTn id="9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7" fill="hold">
                      <p:stCondLst>
                        <p:cond delay="indefinite"/>
                      </p:stCondLst>
                      <p:childTnLst>
                        <p:par>
                          <p:cTn id="1008" fill="hold">
                            <p:stCondLst>
                              <p:cond delay="0"/>
                            </p:stCondLst>
                            <p:childTnLst>
                              <p:par>
                                <p:cTn id="10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1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2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3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4" fill="hold">
                      <p:stCondLst>
                        <p:cond delay="indefinite"/>
                      </p:stCondLst>
                      <p:childTnLst>
                        <p:par>
                          <p:cTn id="1015" fill="hold">
                            <p:stCondLst>
                              <p:cond delay="0"/>
                            </p:stCondLst>
                            <p:childTnLst>
                              <p:par>
                                <p:cTn id="101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8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9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0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1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2" fill="hold">
                      <p:stCondLst>
                        <p:cond delay="indefinite"/>
                      </p:stCondLst>
                      <p:childTnLst>
                        <p:par>
                          <p:cTn id="1023" fill="hold">
                            <p:stCondLst>
                              <p:cond delay="0"/>
                            </p:stCondLst>
                            <p:childTnLst>
                              <p:par>
                                <p:cTn id="10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6" dur="500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7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8" fill="hold">
                      <p:stCondLst>
                        <p:cond delay="indefinite"/>
                      </p:stCondLst>
                      <p:childTnLst>
                        <p:par>
                          <p:cTn id="1029" fill="hold">
                            <p:stCondLst>
                              <p:cond delay="0"/>
                            </p:stCondLst>
                            <p:childTnLst>
                              <p:par>
                                <p:cTn id="10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4" dur="5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5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6" fill="hold">
                      <p:stCondLst>
                        <p:cond delay="indefinite"/>
                      </p:stCondLst>
                      <p:childTnLst>
                        <p:par>
                          <p:cTn id="1037" fill="hold">
                            <p:stCondLst>
                              <p:cond delay="0"/>
                            </p:stCondLst>
                            <p:childTnLst>
                              <p:par>
                                <p:cTn id="103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0" dur="500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41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2" fill="hold">
                      <p:stCondLst>
                        <p:cond delay="indefinite"/>
                      </p:stCondLst>
                      <p:childTnLst>
                        <p:par>
                          <p:cTn id="1043" fill="hold">
                            <p:stCondLst>
                              <p:cond delay="0"/>
                            </p:stCondLst>
                            <p:childTnLst>
                              <p:par>
                                <p:cTn id="10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8" dur="5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49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0" fill="hold">
                      <p:stCondLst>
                        <p:cond delay="indefinite"/>
                      </p:stCondLst>
                      <p:childTnLst>
                        <p:par>
                          <p:cTn id="1051" fill="hold">
                            <p:stCondLst>
                              <p:cond delay="0"/>
                            </p:stCondLst>
                            <p:childTnLst>
                              <p:par>
                                <p:cTn id="105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4" dur="5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55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6" fill="hold">
                      <p:stCondLst>
                        <p:cond delay="indefinite"/>
                      </p:stCondLst>
                      <p:childTnLst>
                        <p:par>
                          <p:cTn id="1057" fill="hold">
                            <p:stCondLst>
                              <p:cond delay="0"/>
                            </p:stCondLst>
                            <p:childTnLst>
                              <p:par>
                                <p:cTn id="10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2" dur="5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63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4" fill="hold">
                      <p:stCondLst>
                        <p:cond delay="indefinite"/>
                      </p:stCondLst>
                      <p:childTnLst>
                        <p:par>
                          <p:cTn id="1065" fill="hold">
                            <p:stCondLst>
                              <p:cond delay="0"/>
                            </p:stCondLst>
                            <p:childTnLst>
                              <p:par>
                                <p:cTn id="106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8" dur="500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9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0" fill="hold">
                      <p:stCondLst>
                        <p:cond delay="indefinite"/>
                      </p:stCondLst>
                      <p:childTnLst>
                        <p:par>
                          <p:cTn id="1071" fill="hold">
                            <p:stCondLst>
                              <p:cond delay="0"/>
                            </p:stCondLst>
                            <p:childTnLst>
                              <p:par>
                                <p:cTn id="10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6" dur="5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7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8" fill="hold">
                      <p:stCondLst>
                        <p:cond delay="indefinite"/>
                      </p:stCondLst>
                      <p:childTnLst>
                        <p:par>
                          <p:cTn id="1079" fill="hold">
                            <p:stCondLst>
                              <p:cond delay="0"/>
                            </p:stCondLst>
                            <p:childTnLst>
                              <p:par>
                                <p:cTn id="108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2" dur="500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83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4" fill="hold">
                      <p:stCondLst>
                        <p:cond delay="indefinite"/>
                      </p:stCondLst>
                      <p:childTnLst>
                        <p:par>
                          <p:cTn id="1085" fill="hold">
                            <p:stCondLst>
                              <p:cond delay="0"/>
                            </p:stCondLst>
                            <p:childTnLst>
                              <p:par>
                                <p:cTn id="10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0"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9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2" fill="hold">
                      <p:stCondLst>
                        <p:cond delay="indefinite"/>
                      </p:stCondLst>
                      <p:childTnLst>
                        <p:par>
                          <p:cTn id="1093" fill="hold">
                            <p:stCondLst>
                              <p:cond delay="0"/>
                            </p:stCondLst>
                            <p:childTnLst>
                              <p:par>
                                <p:cTn id="109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6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0" fill="hold">
                      <p:stCondLst>
                        <p:cond delay="indefinite"/>
                      </p:stCondLst>
                      <p:childTnLst>
                        <p:par>
                          <p:cTn id="1101" fill="hold">
                            <p:stCondLst>
                              <p:cond delay="0"/>
                            </p:stCondLst>
                            <p:childTnLst>
                              <p:par>
                                <p:cTn id="110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4" dur="5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5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6" fill="hold">
                      <p:stCondLst>
                        <p:cond delay="indefinite"/>
                      </p:stCondLst>
                      <p:childTnLst>
                        <p:par>
                          <p:cTn id="1107" fill="hold">
                            <p:stCondLst>
                              <p:cond delay="0"/>
                            </p:stCondLst>
                            <p:childTnLst>
                              <p:par>
                                <p:cTn id="110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0" dur="500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11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4" dur="5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15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8" dur="500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19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0" fill="hold">
                      <p:stCondLst>
                        <p:cond delay="indefinite"/>
                      </p:stCondLst>
                      <p:childTnLst>
                        <p:par>
                          <p:cTn id="1121" fill="hold">
                            <p:stCondLst>
                              <p:cond delay="0"/>
                            </p:stCondLst>
                            <p:childTnLst>
                              <p:par>
                                <p:cTn id="11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4" dur="500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25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6" fill="hold">
                      <p:stCondLst>
                        <p:cond delay="indefinite"/>
                      </p:stCondLst>
                      <p:childTnLst>
                        <p:par>
                          <p:cTn id="1127" fill="hold">
                            <p:stCondLst>
                              <p:cond delay="0"/>
                            </p:stCondLst>
                            <p:childTnLst>
                              <p:par>
                                <p:cTn id="11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0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1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32" dur="500" tmFilter="0, 0; .2, .5; .8, .5; 1, 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3" dur="250" autoRev="1" fill="hold"/>
                                        <p:tgtEl>
                                          <p:spTgt spid="6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6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2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5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9" fill="hold">
                      <p:stCondLst>
                        <p:cond delay="indefinite"/>
                      </p:stCondLst>
                      <p:childTnLst>
                        <p:par>
                          <p:cTn id="1150" fill="hold">
                            <p:stCondLst>
                              <p:cond delay="0"/>
                            </p:stCondLst>
                            <p:childTnLst>
                              <p:par>
                                <p:cTn id="115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3" dur="500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54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1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7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0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3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9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4" fill="hold">
                      <p:stCondLst>
                        <p:cond delay="indefinite"/>
                      </p:stCondLst>
                      <p:childTnLst>
                        <p:par>
                          <p:cTn id="1175" fill="hold">
                            <p:stCondLst>
                              <p:cond delay="0"/>
                            </p:stCondLst>
                            <p:childTnLst>
                              <p:par>
                                <p:cTn id="11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8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9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80" dur="500" tmFilter="0, 0; .2, .5; .8, .5; 1, 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1" dur="250" autoRev="1" fill="hold"/>
                                        <p:tgtEl>
                                          <p:spTgt spid="7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4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0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3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6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7" fill="hold">
                      <p:stCondLst>
                        <p:cond delay="indefinite"/>
                      </p:stCondLst>
                      <p:childTnLst>
                        <p:par>
                          <p:cTn id="1198" fill="hold">
                            <p:stCondLst>
                              <p:cond delay="0"/>
                            </p:stCondLst>
                            <p:childTnLst>
                              <p:par>
                                <p:cTn id="119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1" dur="5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02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4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7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0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3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6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9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1" fill="hold">
                      <p:stCondLst>
                        <p:cond delay="indefinite"/>
                      </p:stCondLst>
                      <p:childTnLst>
                        <p:par>
                          <p:cTn id="1222" fill="hold">
                            <p:stCondLst>
                              <p:cond delay="0"/>
                            </p:stCondLst>
                            <p:childTnLst>
                              <p:par>
                                <p:cTn id="1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5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6" presetID="26" presetClass="emph" presetSubtype="0" repeatCount="indefinite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27" dur="500" tmFilter="0, 0; .2, .5; .8, .5; 1, 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8" dur="250" autoRev="1" fill="hold"/>
                                        <p:tgtEl>
                                          <p:spTgt spid="7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9" fill="hold">
                      <p:stCondLst>
                        <p:cond delay="indefinite"/>
                      </p:stCondLst>
                      <p:childTnLst>
                        <p:par>
                          <p:cTn id="1230" fill="hold">
                            <p:stCondLst>
                              <p:cond delay="0"/>
                            </p:stCondLst>
                            <p:childTnLst>
                              <p:par>
                                <p:cTn id="12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3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4" fill="hold">
                      <p:stCondLst>
                        <p:cond delay="indefinite"/>
                      </p:stCondLst>
                      <p:childTnLst>
                        <p:par>
                          <p:cTn id="1235" fill="hold">
                            <p:stCondLst>
                              <p:cond delay="0"/>
                            </p:stCondLst>
                            <p:childTnLst>
                              <p:par>
                                <p:cTn id="1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8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9" fill="hold">
                      <p:stCondLst>
                        <p:cond delay="indefinite"/>
                      </p:stCondLst>
                      <p:childTnLst>
                        <p:par>
                          <p:cTn id="1240" fill="hold">
                            <p:stCondLst>
                              <p:cond delay="0"/>
                            </p:stCondLst>
                            <p:childTnLst>
                              <p:par>
                                <p:cTn id="1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3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5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7" presetID="26" presetClass="emph" presetSubtype="0" repeatCount="indefinite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48" dur="500" tmFilter="0, 0; .2, .5; .8, .5; 1, 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49" dur="250" autoRev="1" fill="hold"/>
                                        <p:tgtEl>
                                          <p:spTgt spid="7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0" fill="hold">
                      <p:stCondLst>
                        <p:cond delay="indefinite"/>
                      </p:stCondLst>
                      <p:childTnLst>
                        <p:par>
                          <p:cTn id="1251" fill="hold">
                            <p:stCondLst>
                              <p:cond delay="0"/>
                            </p:stCondLst>
                            <p:childTnLst>
                              <p:par>
                                <p:cTn id="12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4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5" fill="hold">
                      <p:stCondLst>
                        <p:cond delay="indefinite"/>
                      </p:stCondLst>
                      <p:childTnLst>
                        <p:par>
                          <p:cTn id="1256" fill="hold">
                            <p:stCondLst>
                              <p:cond delay="0"/>
                            </p:stCondLst>
                            <p:childTnLst>
                              <p:par>
                                <p:cTn id="1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9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0" fill="hold">
                      <p:stCondLst>
                        <p:cond delay="indefinite"/>
                      </p:stCondLst>
                      <p:childTnLst>
                        <p:par>
                          <p:cTn id="1261" fill="hold">
                            <p:stCondLst>
                              <p:cond delay="0"/>
                            </p:stCondLst>
                            <p:childTnLst>
                              <p:par>
                                <p:cTn id="126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4" dur="5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65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6" fill="hold">
                            <p:stCondLst>
                              <p:cond delay="500"/>
                            </p:stCondLst>
                            <p:childTnLst>
                              <p:par>
                                <p:cTn id="126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8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1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4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7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0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2" fill="hold">
                      <p:stCondLst>
                        <p:cond delay="indefinite"/>
                      </p:stCondLst>
                      <p:childTnLst>
                        <p:par>
                          <p:cTn id="1283" fill="hold">
                            <p:stCondLst>
                              <p:cond delay="0"/>
                            </p:stCondLst>
                            <p:childTnLst>
                              <p:par>
                                <p:cTn id="128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6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8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8" fill="hold">
                      <p:stCondLst>
                        <p:cond delay="indefinite"/>
                      </p:stCondLst>
                      <p:childTnLst>
                        <p:par>
                          <p:cTn id="1289" fill="hold">
                            <p:stCondLst>
                              <p:cond delay="0"/>
                            </p:stCondLst>
                            <p:childTnLst>
                              <p:par>
                                <p:cTn id="129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2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9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4" fill="hold">
                      <p:stCondLst>
                        <p:cond delay="indefinite"/>
                      </p:stCondLst>
                      <p:childTnLst>
                        <p:par>
                          <p:cTn id="1295" fill="hold">
                            <p:stCondLst>
                              <p:cond delay="0"/>
                            </p:stCondLst>
                            <p:childTnLst>
                              <p:par>
                                <p:cTn id="129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9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0" fill="hold">
                      <p:stCondLst>
                        <p:cond delay="indefinite"/>
                      </p:stCondLst>
                      <p:childTnLst>
                        <p:par>
                          <p:cTn id="1301" fill="hold">
                            <p:stCondLst>
                              <p:cond delay="0"/>
                            </p:stCondLst>
                            <p:childTnLst>
                              <p:par>
                                <p:cTn id="130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4"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0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6" fill="hold">
                      <p:stCondLst>
                        <p:cond delay="indefinite"/>
                      </p:stCondLst>
                      <p:childTnLst>
                        <p:par>
                          <p:cTn id="1307" fill="hold">
                            <p:stCondLst>
                              <p:cond delay="0"/>
                            </p:stCondLst>
                            <p:childTnLst>
                              <p:par>
                                <p:cTn id="130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0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1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2" fill="hold">
                      <p:stCondLst>
                        <p:cond delay="indefinite"/>
                      </p:stCondLst>
                      <p:childTnLst>
                        <p:par>
                          <p:cTn id="1313" fill="hold">
                            <p:stCondLst>
                              <p:cond delay="0"/>
                            </p:stCondLst>
                            <p:childTnLst>
                              <p:par>
                                <p:cTn id="13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6"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1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8" fill="hold">
                      <p:stCondLst>
                        <p:cond delay="indefinite"/>
                      </p:stCondLst>
                      <p:childTnLst>
                        <p:par>
                          <p:cTn id="1319" fill="hold">
                            <p:stCondLst>
                              <p:cond delay="0"/>
                            </p:stCondLst>
                            <p:childTnLst>
                              <p:par>
                                <p:cTn id="13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2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2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500"/>
                            </p:stCondLst>
                            <p:childTnLst>
                              <p:par>
                                <p:cTn id="13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7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2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" grpId="0" animBg="1"/>
      <p:bldP spid="250" grpId="0" animBg="1"/>
      <p:bldP spid="383" grpId="0"/>
      <p:bldP spid="385" grpId="0"/>
      <p:bldP spid="213" grpId="0"/>
      <p:bldP spid="584" grpId="0" animBg="1"/>
      <p:bldP spid="585" grpId="0" animBg="1"/>
      <p:bldP spid="586" grpId="0" animBg="1"/>
      <p:bldP spid="587" grpId="0" animBg="1"/>
      <p:bldP spid="588" grpId="0" animBg="1"/>
      <p:bldP spid="589" grpId="0" animBg="1"/>
      <p:bldP spid="590" grpId="0" animBg="1"/>
      <p:bldP spid="591" grpId="0" animBg="1"/>
      <p:bldP spid="592" grpId="0" animBg="1"/>
      <p:bldP spid="593" grpId="0" animBg="1"/>
      <p:bldP spid="594" grpId="0" animBg="1"/>
      <p:bldP spid="595" grpId="0" animBg="1"/>
      <p:bldP spid="596" grpId="0" animBg="1"/>
      <p:bldP spid="597" grpId="0" animBg="1"/>
      <p:bldP spid="598" grpId="0" animBg="1"/>
      <p:bldP spid="599" grpId="0" animBg="1"/>
      <p:bldP spid="600" grpId="0" animBg="1"/>
      <p:bldP spid="601" grpId="0" animBg="1"/>
      <p:bldP spid="602" grpId="0" animBg="1"/>
      <p:bldP spid="603" grpId="0" animBg="1"/>
      <p:bldP spid="604" grpId="0" animBg="1"/>
      <p:bldP spid="605" grpId="0" animBg="1"/>
      <p:bldP spid="606" grpId="0" animBg="1"/>
      <p:bldP spid="607" grpId="0" animBg="1"/>
      <p:bldP spid="608" grpId="0" animBg="1"/>
      <p:bldP spid="609" grpId="0" animBg="1"/>
      <p:bldP spid="610" grpId="0" animBg="1"/>
      <p:bldP spid="611" grpId="0" animBg="1"/>
      <p:bldP spid="612" grpId="0" animBg="1"/>
      <p:bldP spid="613" grpId="0" animBg="1"/>
      <p:bldP spid="614" grpId="0" animBg="1"/>
      <p:bldP spid="615" grpId="0" animBg="1"/>
      <p:bldP spid="616" grpId="0" animBg="1"/>
      <p:bldP spid="617" grpId="0" animBg="1"/>
      <p:bldP spid="618" grpId="0" animBg="1"/>
      <p:bldP spid="619" grpId="0" animBg="1"/>
      <p:bldP spid="620" grpId="0" animBg="1"/>
      <p:bldP spid="621" grpId="0" animBg="1"/>
      <p:bldP spid="622" grpId="0" animBg="1"/>
      <p:bldP spid="623" grpId="0" animBg="1"/>
      <p:bldP spid="625" grpId="0" animBg="1"/>
      <p:bldP spid="627" grpId="0"/>
      <p:bldP spid="628" grpId="0"/>
      <p:bldP spid="629" grpId="0"/>
      <p:bldP spid="630" grpId="0"/>
      <p:bldP spid="631" grpId="0"/>
      <p:bldP spid="632" grpId="0"/>
      <p:bldP spid="633" grpId="0"/>
      <p:bldP spid="634" grpId="0"/>
      <p:bldP spid="635" grpId="0"/>
      <p:bldP spid="636" grpId="0"/>
      <p:bldP spid="637" grpId="0"/>
      <p:bldP spid="638" grpId="0"/>
      <p:bldP spid="639" grpId="0" animBg="1"/>
      <p:bldP spid="639" grpId="1" animBg="1"/>
      <p:bldP spid="640" grpId="0" animBg="1"/>
      <p:bldP spid="640" grpId="1" animBg="1"/>
      <p:bldP spid="641" grpId="0"/>
      <p:bldP spid="642" grpId="0"/>
      <p:bldP spid="642" grpId="1"/>
      <p:bldP spid="642" grpId="2"/>
      <p:bldP spid="642" grpId="3"/>
      <p:bldP spid="642" grpId="4"/>
      <p:bldP spid="643" grpId="0"/>
      <p:bldP spid="643" grpId="1"/>
      <p:bldP spid="643" grpId="2"/>
      <p:bldP spid="643" grpId="3"/>
      <p:bldP spid="643" grpId="4"/>
      <p:bldP spid="644" grpId="0"/>
      <p:bldP spid="644" grpId="1"/>
      <p:bldP spid="644" grpId="2"/>
      <p:bldP spid="644" grpId="3"/>
      <p:bldP spid="644" grpId="4"/>
      <p:bldP spid="645" grpId="0"/>
      <p:bldP spid="646" grpId="0"/>
      <p:bldP spid="647" grpId="0"/>
      <p:bldP spid="648" grpId="0"/>
      <p:bldP spid="649" grpId="0"/>
      <p:bldP spid="650" grpId="0"/>
      <p:bldP spid="651" grpId="0"/>
      <p:bldP spid="651" grpId="1"/>
      <p:bldP spid="652" grpId="0"/>
      <p:bldP spid="653" grpId="0"/>
      <p:bldP spid="654" grpId="0"/>
      <p:bldP spid="655" grpId="0"/>
      <p:bldP spid="655" grpId="1"/>
      <p:bldP spid="656" grpId="0"/>
      <p:bldP spid="656" grpId="1"/>
      <p:bldP spid="657" grpId="0"/>
      <p:bldP spid="657" grpId="1"/>
      <p:bldP spid="658" grpId="0"/>
      <p:bldP spid="659" grpId="0"/>
      <p:bldP spid="659" grpId="1"/>
      <p:bldP spid="659" grpId="2"/>
      <p:bldP spid="660" grpId="0"/>
      <p:bldP spid="661" grpId="0" animBg="1"/>
      <p:bldP spid="661" grpId="1" animBg="1"/>
      <p:bldP spid="662" grpId="0"/>
      <p:bldP spid="663" grpId="0"/>
      <p:bldP spid="664" grpId="0"/>
      <p:bldP spid="664" grpId="1"/>
      <p:bldP spid="665" grpId="0" animBg="1"/>
      <p:bldP spid="665" grpId="1" animBg="1"/>
      <p:bldP spid="666" grpId="0" animBg="1"/>
      <p:bldP spid="666" grpId="1" animBg="1"/>
      <p:bldP spid="667" grpId="0" animBg="1"/>
      <p:bldP spid="667" grpId="1" animBg="1"/>
      <p:bldP spid="668" grpId="0" animBg="1"/>
      <p:bldP spid="668" grpId="1" animBg="1"/>
      <p:bldP spid="669" grpId="0" animBg="1"/>
      <p:bldP spid="669" grpId="1" animBg="1"/>
      <p:bldP spid="670" grpId="0"/>
      <p:bldP spid="670" grpId="1"/>
      <p:bldP spid="671" grpId="0"/>
      <p:bldP spid="671" grpId="1"/>
      <p:bldP spid="672" grpId="0"/>
      <p:bldP spid="672" grpId="1"/>
      <p:bldP spid="673" grpId="0"/>
      <p:bldP spid="673" grpId="1"/>
      <p:bldP spid="674" grpId="0" animBg="1"/>
      <p:bldP spid="674" grpId="1" animBg="1"/>
      <p:bldP spid="675" grpId="0"/>
      <p:bldP spid="676" grpId="0"/>
      <p:bldP spid="677" grpId="0"/>
      <p:bldP spid="678" grpId="0"/>
      <p:bldP spid="679" grpId="0"/>
      <p:bldP spid="686" grpId="0" animBg="1"/>
      <p:bldP spid="686" grpId="1" animBg="1"/>
      <p:bldP spid="687" grpId="0" animBg="1"/>
      <p:bldP spid="687" grpId="1" animBg="1"/>
      <p:bldP spid="688" grpId="0"/>
      <p:bldP spid="689" grpId="0"/>
      <p:bldP spid="691" grpId="0"/>
      <p:bldP spid="692" grpId="0" animBg="1"/>
      <p:bldP spid="692" grpId="1" animBg="1"/>
      <p:bldP spid="693" grpId="0" animBg="1"/>
      <p:bldP spid="693" grpId="1" animBg="1"/>
      <p:bldP spid="694" grpId="0" animBg="1"/>
      <p:bldP spid="694" grpId="1" animBg="1"/>
      <p:bldP spid="695" grpId="0" animBg="1"/>
      <p:bldP spid="695" grpId="1" animBg="1"/>
      <p:bldP spid="696" grpId="0" animBg="1"/>
      <p:bldP spid="696" grpId="1" animBg="1"/>
      <p:bldP spid="698" grpId="0" animBg="1"/>
      <p:bldP spid="698" grpId="1" animBg="1"/>
      <p:bldP spid="699" grpId="0" animBg="1"/>
      <p:bldP spid="699" grpId="1" animBg="1"/>
      <p:bldP spid="700" grpId="0" animBg="1"/>
      <p:bldP spid="700" grpId="1" animBg="1"/>
      <p:bldP spid="701" grpId="0" animBg="1"/>
      <p:bldP spid="701" grpId="1" animBg="1"/>
      <p:bldP spid="703" grpId="0" animBg="1"/>
      <p:bldP spid="703" grpId="1" animBg="1"/>
      <p:bldP spid="704" grpId="0" animBg="1"/>
      <p:bldP spid="704" grpId="1" animBg="1"/>
      <p:bldP spid="705" grpId="0" animBg="1"/>
      <p:bldP spid="705" grpId="1" animBg="1"/>
      <p:bldP spid="706" grpId="0" animBg="1"/>
      <p:bldP spid="706" grpId="1" animBg="1"/>
      <p:bldP spid="707" grpId="0"/>
      <p:bldP spid="708" grpId="0"/>
      <p:bldP spid="709" grpId="0"/>
      <p:bldP spid="710" grpId="0"/>
      <p:bldP spid="711" grpId="0"/>
      <p:bldP spid="712" grpId="0"/>
      <p:bldP spid="713" grpId="0" animBg="1"/>
      <p:bldP spid="713" grpId="1" animBg="1"/>
      <p:bldP spid="714" grpId="0" animBg="1"/>
      <p:bldP spid="714" grpId="1" animBg="1"/>
      <p:bldP spid="717" grpId="0"/>
      <p:bldP spid="718" grpId="0"/>
      <p:bldP spid="719" grpId="0"/>
      <p:bldP spid="720" grpId="0"/>
      <p:bldP spid="721" grpId="0"/>
      <p:bldP spid="723" grpId="0"/>
      <p:bldP spid="725" grpId="0"/>
      <p:bldP spid="725" grpId="1"/>
      <p:bldP spid="729" grpId="0" animBg="1"/>
      <p:bldP spid="729" grpId="1" animBg="1"/>
      <p:bldP spid="730" grpId="0"/>
      <p:bldP spid="730" grpId="1"/>
      <p:bldP spid="732" grpId="0"/>
      <p:bldP spid="732" grpId="1"/>
      <p:bldP spid="733" grpId="0" animBg="1"/>
      <p:bldP spid="733" grpId="1" animBg="1"/>
      <p:bldP spid="734" grpId="0"/>
      <p:bldP spid="734" grpId="1"/>
      <p:bldP spid="736" grpId="0"/>
      <p:bldP spid="736" grpId="1"/>
      <p:bldP spid="737" grpId="0" animBg="1"/>
      <p:bldP spid="737" grpId="1" animBg="1"/>
      <p:bldP spid="738" grpId="0"/>
      <p:bldP spid="738" grpId="1"/>
      <p:bldP spid="740" grpId="0"/>
      <p:bldP spid="740" grpId="1"/>
      <p:bldP spid="741" grpId="0" animBg="1"/>
      <p:bldP spid="741" grpId="1" animBg="1"/>
      <p:bldP spid="743" grpId="0"/>
      <p:bldP spid="743" grpId="1"/>
      <p:bldP spid="744" grpId="0" animBg="1"/>
      <p:bldP spid="744" grpId="1" animBg="1"/>
      <p:bldP spid="745" grpId="0"/>
      <p:bldP spid="745" grpId="1"/>
      <p:bldP spid="747" grpId="0"/>
      <p:bldP spid="747" grpId="1"/>
      <p:bldP spid="748" grpId="0" animBg="1"/>
      <p:bldP spid="748" grpId="1" animBg="1"/>
      <p:bldP spid="748" grpId="2" animBg="1"/>
      <p:bldP spid="749" grpId="0" animBg="1"/>
      <p:bldP spid="749" grpId="1" animBg="1"/>
      <p:bldP spid="750" grpId="0"/>
      <p:bldP spid="750" grpId="1"/>
      <p:bldP spid="751" grpId="0" animBg="1"/>
      <p:bldP spid="751" grpId="1" animBg="1"/>
      <p:bldP spid="751" grpId="2" animBg="1"/>
      <p:bldP spid="752" grpId="0" animBg="1"/>
      <p:bldP spid="752" grpId="1" animBg="1"/>
      <p:bldP spid="753" grpId="0"/>
      <p:bldP spid="753" grpId="1"/>
      <p:bldP spid="754" grpId="0"/>
      <p:bldP spid="755" grpId="0"/>
      <p:bldP spid="756" grpId="0"/>
      <p:bldP spid="757" grpId="0"/>
      <p:bldP spid="758" grpId="0"/>
      <p:bldP spid="758" grpId="1"/>
      <p:bldP spid="759" grpId="0"/>
      <p:bldP spid="760" grpId="0"/>
      <p:bldP spid="208" grpId="0"/>
      <p:bldP spid="214" grpId="0"/>
      <p:bldP spid="215" grpId="0"/>
      <p:bldP spid="216" grpId="0"/>
      <p:bldP spid="225" grpId="0"/>
      <p:bldP spid="226" grpId="0"/>
      <p:bldP spid="227" grpId="0"/>
      <p:bldP spid="243" grpId="0" animBg="1"/>
      <p:bldP spid="244" grpId="0" animBg="1"/>
      <p:bldP spid="245" grpId="0" animBg="1"/>
      <p:bldP spid="246" grpId="0" animBg="1"/>
      <p:bldP spid="248" grpId="0" animBg="1"/>
      <p:bldP spid="251" grpId="0"/>
      <p:bldP spid="251" grpId="1"/>
      <p:bldP spid="251" grpId="2"/>
      <p:bldP spid="251" grpId="3"/>
      <p:bldP spid="251" grpId="4"/>
      <p:bldP spid="252" grpId="0"/>
      <p:bldP spid="253" grpId="0"/>
      <p:bldP spid="254" grpId="0"/>
      <p:bldP spid="254" grpId="1"/>
      <p:bldP spid="256" grpId="0" animBg="1"/>
      <p:bldP spid="256" grpId="1" animBg="1"/>
      <p:bldP spid="258" grpId="0"/>
      <p:bldP spid="258" grpId="1"/>
      <p:bldP spid="259" grpId="0" animBg="1"/>
      <p:bldP spid="259" grpId="1" animBg="1"/>
      <p:bldP spid="260" grpId="0" animBg="1"/>
      <p:bldP spid="260" grpId="1" animBg="1"/>
      <p:bldP spid="267" grpId="0"/>
      <p:bldP spid="268" grpId="0"/>
      <p:bldP spid="269" grpId="0"/>
      <p:bldP spid="715" grpId="0" animBg="1"/>
      <p:bldP spid="715" grpId="1" animBg="1"/>
      <p:bldP spid="715" grpId="2" animBg="1"/>
      <p:bldP spid="276" grpId="0" animBg="1"/>
      <p:bldP spid="276" grpId="1" animBg="1"/>
      <p:bldP spid="277" grpId="0"/>
      <p:bldP spid="277" grpId="1"/>
      <p:bldP spid="279" grpId="0"/>
      <p:bldP spid="279" grpId="1"/>
      <p:bldP spid="716" grpId="0" animBg="1"/>
      <p:bldP spid="716" grpId="1" animBg="1"/>
      <p:bldP spid="280" grpId="0" animBg="1"/>
      <p:bldP spid="280" grpId="1" animBg="1"/>
      <p:bldP spid="697" grpId="0" animBg="1"/>
      <p:bldP spid="697" grpId="1" animBg="1"/>
      <p:bldP spid="697" grpId="2" animBg="1"/>
      <p:bldP spid="702" grpId="0" animBg="1"/>
      <p:bldP spid="702" grpId="1" animBg="1"/>
      <p:bldP spid="702" grpId="2" animBg="1"/>
      <p:bldP spid="724" grpId="0" animBg="1"/>
      <p:bldP spid="72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9" name="Table 2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032268"/>
              </p:ext>
            </p:extLst>
          </p:nvPr>
        </p:nvGraphicFramePr>
        <p:xfrm>
          <a:off x="327693" y="597545"/>
          <a:ext cx="5480178" cy="79472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5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3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3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7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223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482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31356" y="577042"/>
            <a:ext cx="5429967" cy="771809"/>
            <a:chOff x="427189" y="1433371"/>
            <a:chExt cx="5429967" cy="771809"/>
          </a:xfrm>
        </p:grpSpPr>
        <p:sp>
          <p:nvSpPr>
            <p:cNvPr id="230" name="TextBox 229"/>
            <p:cNvSpPr txBox="1"/>
            <p:nvPr/>
          </p:nvSpPr>
          <p:spPr>
            <a:xfrm>
              <a:off x="545893" y="1433371"/>
              <a:ext cx="70967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Class interva</a:t>
              </a:r>
              <a:r>
                <a:rPr lang="en-US" sz="1300" b="1" dirty="0">
                  <a:solidFill>
                    <a:prstClr val="white"/>
                  </a:solidFill>
                  <a:latin typeface="Tw Cen MT" panose="020B0602020104020603" pitchFamily="34" charset="0"/>
                </a:rPr>
                <a:t>l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427189" y="1912792"/>
              <a:ext cx="9470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Frequency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399900" y="1542339"/>
              <a:ext cx="70911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50 – 70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574110" y="1912792"/>
              <a:ext cx="36069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18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2022574" y="1542339"/>
              <a:ext cx="7090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70 – 90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2197282" y="1912792"/>
              <a:ext cx="3596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12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2659477" y="1542339"/>
              <a:ext cx="79617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90 – 110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2869601" y="1912792"/>
              <a:ext cx="3579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13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3370592" y="1543787"/>
              <a:ext cx="88074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110 – 130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3613192" y="1912792"/>
              <a:ext cx="3596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27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4162680" y="1542339"/>
              <a:ext cx="90510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130 – 150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4444594" y="1912792"/>
              <a:ext cx="28748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8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4952049" y="1542339"/>
              <a:ext cx="90510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150 – 170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5225680" y="1912792"/>
              <a:ext cx="35784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22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383" name="TextBox 382"/>
          <p:cNvSpPr txBox="1"/>
          <p:nvPr/>
        </p:nvSpPr>
        <p:spPr>
          <a:xfrm>
            <a:off x="5979990" y="123478"/>
            <a:ext cx="896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(4 marks)</a:t>
            </a:r>
            <a:endParaRPr lang="en-US" sz="14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385" name="TextBox 384"/>
          <p:cNvSpPr txBox="1"/>
          <p:nvPr/>
        </p:nvSpPr>
        <p:spPr>
          <a:xfrm>
            <a:off x="660617" y="130501"/>
            <a:ext cx="5510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Find the mean of each of the following frequency distributions (5 – 14)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pSp>
        <p:nvGrpSpPr>
          <p:cNvPr id="210" name="Group 209"/>
          <p:cNvGrpSpPr/>
          <p:nvPr/>
        </p:nvGrpSpPr>
        <p:grpSpPr>
          <a:xfrm>
            <a:off x="148296" y="123478"/>
            <a:ext cx="576064" cy="405288"/>
            <a:chOff x="2458839" y="1894629"/>
            <a:chExt cx="576064" cy="405288"/>
          </a:xfrm>
        </p:grpSpPr>
        <p:sp>
          <p:nvSpPr>
            <p:cNvPr id="211" name="Flowchart: Sequential Access Storage 210"/>
            <p:cNvSpPr/>
            <p:nvPr/>
          </p:nvSpPr>
          <p:spPr>
            <a:xfrm>
              <a:off x="2540770" y="1894629"/>
              <a:ext cx="412202" cy="353316"/>
            </a:xfrm>
            <a:prstGeom prst="flowChartMagneticTap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2458839" y="1899807"/>
              <a:ext cx="576064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prstClr val="white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6</a:t>
              </a:r>
              <a:endParaRPr lang="en-US" sz="2000" b="1" dirty="0">
                <a:solidFill>
                  <a:prstClr val="white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3" name="TextBox 212"/>
          <p:cNvSpPr txBox="1"/>
          <p:nvPr/>
        </p:nvSpPr>
        <p:spPr>
          <a:xfrm>
            <a:off x="164192" y="1342942"/>
            <a:ext cx="79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900"/>
                </a:solidFill>
                <a:latin typeface="Tw Cen MT" panose="020B0602020104020603" pitchFamily="34" charset="0"/>
              </a:rPr>
              <a:t>Sol.</a:t>
            </a:r>
            <a:endParaRPr lang="en-US" sz="2000" b="1" dirty="0">
              <a:solidFill>
                <a:srgbClr val="FF9900"/>
              </a:solidFill>
              <a:latin typeface="Tw Cen MT" panose="020B0602020104020603" pitchFamily="34" charset="0"/>
            </a:endParaRPr>
          </a:p>
        </p:txBody>
      </p:sp>
      <p:sp>
        <p:nvSpPr>
          <p:cNvPr id="724" name="TextBox 723" hidden="1"/>
          <p:cNvSpPr txBox="1"/>
          <p:nvPr/>
        </p:nvSpPr>
        <p:spPr>
          <a:xfrm>
            <a:off x="5317635" y="2975653"/>
            <a:ext cx="2817310" cy="338554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prstClr val="black"/>
                </a:solidFill>
                <a:latin typeface="Tw Cen MT" panose="020B0602020104020603" pitchFamily="34" charset="0"/>
                <a:cs typeface="Consolas" panose="020B0609020204030204" pitchFamily="49" charset="0"/>
              </a:rPr>
              <a:t>g is  the G.C.D. of all values of </a:t>
            </a:r>
            <a:r>
              <a:rPr lang="en-US" sz="1600" b="1" dirty="0">
                <a:solidFill>
                  <a:prstClr val="black"/>
                </a:solidFill>
                <a:latin typeface="Tw Cen MT" panose="020B0602020104020603" pitchFamily="34" charset="0"/>
                <a:cs typeface="MV Boli" pitchFamily="2" charset="0"/>
              </a:rPr>
              <a:t>d</a:t>
            </a:r>
            <a:r>
              <a:rPr lang="en-US" sz="1600" b="1" baseline="-25000" dirty="0">
                <a:solidFill>
                  <a:prstClr val="black"/>
                </a:solidFill>
                <a:latin typeface="Tw Cen MT" panose="020B0602020104020603" pitchFamily="34" charset="0"/>
                <a:cs typeface="MV Boli" pitchFamily="2" charset="0"/>
              </a:rPr>
              <a:t>i </a:t>
            </a:r>
            <a:endParaRPr lang="en-US" sz="1600" b="1" i="1" baseline="-25000" dirty="0">
              <a:solidFill>
                <a:prstClr val="black"/>
              </a:solidFill>
              <a:latin typeface="Tw Cen MT" panose="020B0602020104020603" pitchFamily="34" charset="0"/>
              <a:cs typeface="Consolas" panose="020B0609020204030204" pitchFamily="49" charset="0"/>
            </a:endParaRPr>
          </a:p>
        </p:txBody>
      </p:sp>
      <p:grpSp>
        <p:nvGrpSpPr>
          <p:cNvPr id="234" name="Group 233"/>
          <p:cNvGrpSpPr/>
          <p:nvPr/>
        </p:nvGrpSpPr>
        <p:grpSpPr>
          <a:xfrm>
            <a:off x="1075108" y="2249305"/>
            <a:ext cx="349776" cy="338554"/>
            <a:chOff x="8080718" y="925695"/>
            <a:chExt cx="349776" cy="338554"/>
          </a:xfrm>
        </p:grpSpPr>
        <p:sp>
          <p:nvSpPr>
            <p:cNvPr id="235" name="TextBox 234"/>
            <p:cNvSpPr txBox="1"/>
            <p:nvPr/>
          </p:nvSpPr>
          <p:spPr>
            <a:xfrm>
              <a:off x="8080718" y="925695"/>
              <a:ext cx="349776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i="1" dirty="0" smtClean="0">
                  <a:solidFill>
                    <a:prstClr val="white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 u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236" name="Straight Connector 235"/>
            <p:cNvCxnSpPr/>
            <p:nvPr/>
          </p:nvCxnSpPr>
          <p:spPr>
            <a:xfrm>
              <a:off x="8225981" y="1014073"/>
              <a:ext cx="10099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TextBox 236"/>
          <p:cNvSpPr txBox="1"/>
          <p:nvPr/>
        </p:nvSpPr>
        <p:spPr>
          <a:xfrm>
            <a:off x="1295838" y="2270001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1577897" y="2096558"/>
            <a:ext cx="6858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sz="1600" b="1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f</a:t>
            </a:r>
            <a:r>
              <a:rPr lang="en-US" sz="1600" b="1" baseline="-25000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i</a:t>
            </a:r>
            <a:r>
              <a:rPr lang="en-US" sz="1600" b="1" i="1" dirty="0" err="1">
                <a:solidFill>
                  <a:prstClr val="whit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</a:t>
            </a:r>
            <a:r>
              <a:rPr lang="en-US" sz="1600" b="1" baseline="-25000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i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239" name="Straight Connector 238"/>
          <p:cNvCxnSpPr/>
          <p:nvPr/>
        </p:nvCxnSpPr>
        <p:spPr>
          <a:xfrm>
            <a:off x="1661499" y="2437123"/>
            <a:ext cx="498721" cy="214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0" name="TextBox 239"/>
          <p:cNvSpPr txBox="1"/>
          <p:nvPr/>
        </p:nvSpPr>
        <p:spPr>
          <a:xfrm>
            <a:off x="1629524" y="2376042"/>
            <a:ext cx="514886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sz="1600" b="1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f</a:t>
            </a:r>
            <a:r>
              <a:rPr lang="en-US" sz="1600" b="1" baseline="-25000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i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1295838" y="2864034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1710850" y="2747899"/>
            <a:ext cx="4372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61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270" name="Straight Connector 269"/>
          <p:cNvCxnSpPr/>
          <p:nvPr/>
        </p:nvCxnSpPr>
        <p:spPr>
          <a:xfrm>
            <a:off x="1612264" y="3032447"/>
            <a:ext cx="539149" cy="864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1" name="TextBox 270"/>
          <p:cNvSpPr txBox="1"/>
          <p:nvPr/>
        </p:nvSpPr>
        <p:spPr>
          <a:xfrm>
            <a:off x="1551973" y="2985838"/>
            <a:ext cx="653376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100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305363" y="3392463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1067805" y="3388627"/>
            <a:ext cx="349776" cy="338554"/>
            <a:chOff x="8061262" y="935423"/>
            <a:chExt cx="349776" cy="338554"/>
          </a:xfrm>
        </p:grpSpPr>
        <p:sp>
          <p:nvSpPr>
            <p:cNvPr id="274" name="TextBox 273"/>
            <p:cNvSpPr txBox="1"/>
            <p:nvPr/>
          </p:nvSpPr>
          <p:spPr>
            <a:xfrm>
              <a:off x="8061262" y="935423"/>
              <a:ext cx="349776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i="1" dirty="0" smtClean="0">
                  <a:solidFill>
                    <a:prstClr val="white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 u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275" name="Straight Connector 274"/>
            <p:cNvCxnSpPr/>
            <p:nvPr/>
          </p:nvCxnSpPr>
          <p:spPr>
            <a:xfrm>
              <a:off x="8225981" y="1014073"/>
              <a:ext cx="10099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280"/>
          <p:cNvGrpSpPr/>
          <p:nvPr/>
        </p:nvGrpSpPr>
        <p:grpSpPr>
          <a:xfrm>
            <a:off x="714483" y="1676591"/>
            <a:ext cx="2173974" cy="419967"/>
            <a:chOff x="3577572" y="3907352"/>
            <a:chExt cx="2173974" cy="419967"/>
          </a:xfrm>
        </p:grpSpPr>
        <p:sp>
          <p:nvSpPr>
            <p:cNvPr id="282" name="Rectangle 281"/>
            <p:cNvSpPr/>
            <p:nvPr/>
          </p:nvSpPr>
          <p:spPr>
            <a:xfrm>
              <a:off x="3577572" y="3907352"/>
              <a:ext cx="2122768" cy="419967"/>
            </a:xfrm>
            <a:prstGeom prst="rect">
              <a:avLst/>
            </a:prstGeom>
            <a:solidFill>
              <a:schemeClr val="accent4">
                <a:lumMod val="75000"/>
                <a:alpha val="4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4628983" y="4013253"/>
              <a:ext cx="995000" cy="216024"/>
            </a:xfrm>
            <a:prstGeom prst="roundRect">
              <a:avLst/>
            </a:prstGeom>
            <a:solidFill>
              <a:srgbClr val="FFFF00">
                <a:alpha val="67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4563818" y="3959229"/>
              <a:ext cx="875754" cy="32316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  <a:sym typeface="Symbol"/>
                </a:rPr>
                <a:t> </a:t>
              </a:r>
              <a:r>
                <a:rPr lang="en-US" sz="1500" b="1" dirty="0" err="1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f</a:t>
              </a:r>
              <a:r>
                <a:rPr lang="en-US" sz="1500" b="1" baseline="-25000" dirty="0" err="1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1500" b="1" i="1" dirty="0" err="1">
                  <a:solidFill>
                    <a:srgbClr val="002060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u</a:t>
              </a:r>
              <a:r>
                <a:rPr lang="en-US" sz="1500" b="1" baseline="-25000" dirty="0" err="1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1500" b="1" baseline="-25000" dirty="0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  </a:t>
              </a:r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=</a:t>
              </a:r>
              <a:endParaRPr lang="en-US" sz="15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5173768" y="3959229"/>
              <a:ext cx="577778" cy="32316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  <a:sym typeface="Symbol"/>
                </a:rPr>
                <a:t> 61</a:t>
              </a:r>
              <a:endParaRPr lang="en-US" sz="15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86" name="Rounded Rectangle 285"/>
            <p:cNvSpPr/>
            <p:nvPr/>
          </p:nvSpPr>
          <p:spPr>
            <a:xfrm>
              <a:off x="3628514" y="4008762"/>
              <a:ext cx="946709" cy="216024"/>
            </a:xfrm>
            <a:prstGeom prst="roundRect">
              <a:avLst/>
            </a:prstGeom>
            <a:solidFill>
              <a:srgbClr val="FFFF00">
                <a:alpha val="67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287" name="TextBox 286"/>
            <p:cNvSpPr txBox="1"/>
            <p:nvPr/>
          </p:nvSpPr>
          <p:spPr>
            <a:xfrm>
              <a:off x="3583205" y="3959543"/>
              <a:ext cx="675185" cy="32316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rgbClr val="002060"/>
                  </a:solidFill>
                  <a:latin typeface="Tw Cen MT" panose="020B0602020104020603" pitchFamily="34" charset="0"/>
                  <a:sym typeface="Symbol"/>
                </a:rPr>
                <a:t> </a:t>
              </a:r>
              <a:r>
                <a:rPr lang="en-US" sz="1500" b="1" dirty="0" err="1">
                  <a:solidFill>
                    <a:srgbClr val="002060"/>
                  </a:solidFill>
                  <a:latin typeface="Tw Cen MT" panose="020B0602020104020603" pitchFamily="34" charset="0"/>
                </a:rPr>
                <a:t>f</a:t>
              </a:r>
              <a:r>
                <a:rPr lang="en-US" sz="1500" b="1" baseline="-25000" dirty="0" err="1">
                  <a:solidFill>
                    <a:srgbClr val="002060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15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  </a:t>
              </a:r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=</a:t>
              </a:r>
              <a:endParaRPr lang="en-US" sz="15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4118356" y="3959543"/>
              <a:ext cx="492444" cy="32316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  <a:sym typeface="Symbol"/>
                </a:rPr>
                <a:t>100</a:t>
              </a:r>
              <a:endParaRPr lang="en-US" sz="15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318" name="TextBox 317"/>
          <p:cNvSpPr txBox="1"/>
          <p:nvPr/>
        </p:nvSpPr>
        <p:spPr>
          <a:xfrm>
            <a:off x="722033" y="3383515"/>
            <a:ext cx="362600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1503127" y="3382484"/>
            <a:ext cx="61836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0.61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/>
              <p:cNvSpPr txBox="1"/>
              <p:nvPr/>
            </p:nvSpPr>
            <p:spPr>
              <a:xfrm>
                <a:off x="2859984" y="2265024"/>
                <a:ext cx="1018227" cy="338554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b="1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dirty="0" smtClean="0">
                            <a:solidFill>
                              <a:prstClr val="white"/>
                            </a:solidFill>
                            <a:latin typeface="Cambria Math"/>
                            <a:cs typeface="Times" panose="020206030504050203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600" b="1" dirty="0" smtClean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) </a:t>
                </a:r>
                <a:endParaRPr lang="en-US" sz="1600" b="1" dirty="0">
                  <a:solidFill>
                    <a:prstClr val="white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325" name="TextBox 3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84" y="2265024"/>
                <a:ext cx="1018227" cy="338554"/>
              </a:xfrm>
              <a:prstGeom prst="rect">
                <a:avLst/>
              </a:prstGeom>
              <a:blipFill rotWithShape="1">
                <a:blip r:embed="rId3"/>
                <a:stretch>
                  <a:fillRect l="-2994" t="-3636" r="-14970" b="-2545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6" name="TextBox 325"/>
          <p:cNvSpPr txBox="1"/>
          <p:nvPr/>
        </p:nvSpPr>
        <p:spPr>
          <a:xfrm>
            <a:off x="3722938" y="2265024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3992621" y="2265024"/>
            <a:ext cx="32573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A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4160502" y="2265024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+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pSp>
        <p:nvGrpSpPr>
          <p:cNvPr id="329" name="Group 328"/>
          <p:cNvGrpSpPr/>
          <p:nvPr/>
        </p:nvGrpSpPr>
        <p:grpSpPr>
          <a:xfrm>
            <a:off x="4679333" y="2265024"/>
            <a:ext cx="352982" cy="338554"/>
            <a:chOff x="8051534" y="974335"/>
            <a:chExt cx="352982" cy="338554"/>
          </a:xfrm>
        </p:grpSpPr>
        <p:sp>
          <p:nvSpPr>
            <p:cNvPr id="330" name="TextBox 329"/>
            <p:cNvSpPr txBox="1"/>
            <p:nvPr/>
          </p:nvSpPr>
          <p:spPr>
            <a:xfrm>
              <a:off x="8051534" y="974335"/>
              <a:ext cx="35298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600" b="1" i="1" dirty="0">
                  <a:solidFill>
                    <a:prstClr val="white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u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8196797" y="1072441"/>
              <a:ext cx="10099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2" name="TextBox 331"/>
          <p:cNvSpPr txBox="1"/>
          <p:nvPr/>
        </p:nvSpPr>
        <p:spPr>
          <a:xfrm>
            <a:off x="4545339" y="2265024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×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4381147" y="2265024"/>
            <a:ext cx="29367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g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3722938" y="2642918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35" name="TextBox 334"/>
          <p:cNvSpPr txBox="1"/>
          <p:nvPr/>
        </p:nvSpPr>
        <p:spPr>
          <a:xfrm>
            <a:off x="3992621" y="2642918"/>
            <a:ext cx="72379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100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4391845" y="2642918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+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4584579" y="2642918"/>
            <a:ext cx="55326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3722938" y="2985776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39" name="TextBox 338"/>
          <p:cNvSpPr txBox="1"/>
          <p:nvPr/>
        </p:nvSpPr>
        <p:spPr>
          <a:xfrm>
            <a:off x="3992621" y="2972992"/>
            <a:ext cx="535361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100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3722938" y="3301227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3992621" y="3301227"/>
            <a:ext cx="71317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112.2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4400276" y="2963265"/>
            <a:ext cx="25353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+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45" name="TextBox 344"/>
          <p:cNvSpPr txBox="1"/>
          <p:nvPr/>
        </p:nvSpPr>
        <p:spPr>
          <a:xfrm>
            <a:off x="4572000" y="2972992"/>
            <a:ext cx="576304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12.2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46" name="Rectangle 345"/>
          <p:cNvSpPr/>
          <p:nvPr/>
        </p:nvSpPr>
        <p:spPr>
          <a:xfrm>
            <a:off x="2886827" y="3326960"/>
            <a:ext cx="1766981" cy="271952"/>
          </a:xfrm>
          <a:prstGeom prst="rect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47" name="TextBox 346"/>
          <p:cNvSpPr txBox="1"/>
          <p:nvPr/>
        </p:nvSpPr>
        <p:spPr>
          <a:xfrm>
            <a:off x="4839680" y="2642918"/>
            <a:ext cx="74801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(0.61)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69" name="TextBox 368"/>
          <p:cNvSpPr txBox="1"/>
          <p:nvPr/>
        </p:nvSpPr>
        <p:spPr>
          <a:xfrm>
            <a:off x="2596813" y="3301227"/>
            <a:ext cx="362600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TextBox 369"/>
              <p:cNvSpPr txBox="1"/>
              <p:nvPr/>
            </p:nvSpPr>
            <p:spPr>
              <a:xfrm>
                <a:off x="2881502" y="3301227"/>
                <a:ext cx="1018227" cy="338554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b="1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dirty="0" smtClean="0">
                            <a:solidFill>
                              <a:prstClr val="white"/>
                            </a:solidFill>
                            <a:latin typeface="Cambria Math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600" b="1" dirty="0" smtClean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) </a:t>
                </a:r>
                <a:endParaRPr lang="en-US" sz="1600" b="1" dirty="0">
                  <a:solidFill>
                    <a:prstClr val="white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370" name="TextBox 3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502" y="3301227"/>
                <a:ext cx="1018227" cy="338554"/>
              </a:xfrm>
              <a:prstGeom prst="rect">
                <a:avLst/>
              </a:prstGeom>
              <a:blipFill rotWithShape="1">
                <a:blip r:embed="rId4"/>
                <a:stretch>
                  <a:fillRect l="-3593" t="-3636" r="-14371" b="-2545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4" name="Straight Connector 373"/>
          <p:cNvCxnSpPr/>
          <p:nvPr/>
        </p:nvCxnSpPr>
        <p:spPr>
          <a:xfrm>
            <a:off x="2579469" y="2272697"/>
            <a:ext cx="0" cy="209925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5" name="Group 374"/>
          <p:cNvGrpSpPr/>
          <p:nvPr/>
        </p:nvGrpSpPr>
        <p:grpSpPr>
          <a:xfrm>
            <a:off x="2784148" y="3723878"/>
            <a:ext cx="2569307" cy="642633"/>
            <a:chOff x="2704867" y="3035967"/>
            <a:chExt cx="2569307" cy="642633"/>
          </a:xfrm>
        </p:grpSpPr>
        <p:sp>
          <p:nvSpPr>
            <p:cNvPr id="376" name="Rectangle 375"/>
            <p:cNvSpPr/>
            <p:nvPr/>
          </p:nvSpPr>
          <p:spPr>
            <a:xfrm>
              <a:off x="2704867" y="3035967"/>
              <a:ext cx="2466018" cy="642633"/>
            </a:xfrm>
            <a:prstGeom prst="rect">
              <a:avLst/>
            </a:prstGeom>
            <a:solidFill>
              <a:schemeClr val="accent4">
                <a:lumMod val="75000"/>
                <a:alpha val="4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2733951" y="3077705"/>
              <a:ext cx="2540223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FF00"/>
                  </a:solidFill>
                  <a:latin typeface="Tw Cen MT" panose="020B0602020104020603" pitchFamily="34" charset="0"/>
                  <a:cs typeface="MV Boli" pitchFamily="2" charset="0"/>
                </a:rPr>
                <a:t>Assumed Mean (A) =        </a:t>
              </a:r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4581357" y="3059718"/>
              <a:ext cx="511679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  <a:latin typeface="Tw Cen MT" panose="020B0602020104020603" pitchFamily="34" charset="0"/>
                  <a:cs typeface="MV Boli" pitchFamily="2" charset="0"/>
                </a:rPr>
                <a:t>100</a:t>
              </a:r>
              <a:endParaRPr lang="en-US" sz="1600" b="1" dirty="0">
                <a:solidFill>
                  <a:srgbClr val="FFFF00"/>
                </a:solidFill>
                <a:latin typeface="Tw Cen MT" panose="020B0602020104020603" pitchFamily="34" charset="0"/>
                <a:cs typeface="MV Boli" pitchFamily="2" charset="0"/>
              </a:endParaRPr>
            </a:p>
          </p:txBody>
        </p:sp>
      </p:grpSp>
      <p:grpSp>
        <p:nvGrpSpPr>
          <p:cNvPr id="379" name="Group 378"/>
          <p:cNvGrpSpPr/>
          <p:nvPr/>
        </p:nvGrpSpPr>
        <p:grpSpPr>
          <a:xfrm>
            <a:off x="2771800" y="4027957"/>
            <a:ext cx="2625422" cy="348299"/>
            <a:chOff x="2692519" y="3340046"/>
            <a:chExt cx="2625422" cy="348299"/>
          </a:xfrm>
        </p:grpSpPr>
        <p:sp>
          <p:nvSpPr>
            <p:cNvPr id="380" name="TextBox 379"/>
            <p:cNvSpPr txBox="1"/>
            <p:nvPr/>
          </p:nvSpPr>
          <p:spPr>
            <a:xfrm>
              <a:off x="2692519" y="3340046"/>
              <a:ext cx="1714124" cy="33855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  <a:latin typeface="Tw Cen MT" panose="020B0602020104020603" pitchFamily="34" charset="0"/>
                  <a:cs typeface="MV Boli" pitchFamily="2" charset="0"/>
                </a:rPr>
                <a:t>G.C.D of all d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Tw Cen MT" panose="020B0602020104020603" pitchFamily="34" charset="0"/>
                  <a:cs typeface="MV Boli" pitchFamily="2" charset="0"/>
                </a:rPr>
                <a:t>i </a:t>
              </a:r>
              <a:r>
                <a:rPr lang="en-US" sz="1600" b="1" dirty="0" smtClean="0">
                  <a:solidFill>
                    <a:srgbClr val="FFFF00"/>
                  </a:solidFill>
                  <a:latin typeface="Tw Cen MT" panose="020B0602020104020603" pitchFamily="34" charset="0"/>
                  <a:cs typeface="MV Boli" pitchFamily="2" charset="0"/>
                </a:rPr>
                <a:t>(g) </a:t>
              </a:r>
              <a:endParaRPr lang="en-US" sz="1600" b="1" baseline="-25000" dirty="0">
                <a:solidFill>
                  <a:srgbClr val="FFFF00"/>
                </a:solidFill>
                <a:latin typeface="Tw Cen MT" panose="020B0602020104020603" pitchFamily="34" charset="0"/>
                <a:cs typeface="MV Boli" pitchFamily="2" charset="0"/>
              </a:endParaRPr>
            </a:p>
          </p:txBody>
        </p:sp>
        <p:sp>
          <p:nvSpPr>
            <p:cNvPr id="381" name="TextBox 380"/>
            <p:cNvSpPr txBox="1"/>
            <p:nvPr/>
          </p:nvSpPr>
          <p:spPr>
            <a:xfrm>
              <a:off x="4365704" y="3349791"/>
              <a:ext cx="952237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  <a:latin typeface="Tw Cen MT" panose="020B0602020104020603" pitchFamily="34" charset="0"/>
                  <a:cs typeface="MV Boli" pitchFamily="2" charset="0"/>
                </a:rPr>
                <a:t>=  20</a:t>
              </a:r>
              <a:endParaRPr lang="en-US" sz="1600" b="1" dirty="0">
                <a:solidFill>
                  <a:srgbClr val="FFFF00"/>
                </a:solidFill>
                <a:latin typeface="Tw Cen MT" panose="020B0602020104020603" pitchFamily="34" charset="0"/>
                <a:cs typeface="MV Bol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81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3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2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4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0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6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7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3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9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5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1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3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00"/>
                            </p:stCondLst>
                            <p:childTnLst>
                              <p:par>
                                <p:cTn id="2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4" grpId="0" animBg="1"/>
      <p:bldP spid="724" grpId="1" animBg="1"/>
      <p:bldP spid="237" grpId="0"/>
      <p:bldP spid="238" grpId="0"/>
      <p:bldP spid="240" grpId="0"/>
      <p:bldP spid="241" grpId="0"/>
      <p:bldP spid="242" grpId="0"/>
      <p:bldP spid="271" grpId="0"/>
      <p:bldP spid="272" grpId="0"/>
      <p:bldP spid="318" grpId="0"/>
      <p:bldP spid="324" grpId="0"/>
      <p:bldP spid="325" grpId="0"/>
      <p:bldP spid="326" grpId="0"/>
      <p:bldP spid="327" grpId="0"/>
      <p:bldP spid="328" grpId="0"/>
      <p:bldP spid="332" grpId="0"/>
      <p:bldP spid="333" grpId="0"/>
      <p:bldP spid="334" grpId="0"/>
      <p:bldP spid="335" grpId="0"/>
      <p:bldP spid="336" grpId="0"/>
      <p:bldP spid="337" grpId="0"/>
      <p:bldP spid="338" grpId="0"/>
      <p:bldP spid="339" grpId="0"/>
      <p:bldP spid="341" grpId="0"/>
      <p:bldP spid="342" grpId="0"/>
      <p:bldP spid="344" grpId="0"/>
      <p:bldP spid="345" grpId="0"/>
      <p:bldP spid="346" grpId="0" animBg="1"/>
      <p:bldP spid="347" grpId="0"/>
      <p:bldP spid="369" grpId="0"/>
      <p:bldP spid="37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234134" y="2033141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prstClr val="black"/>
                </a:solidFill>
              </a:rPr>
              <a:t>Module_16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709" y="-657852"/>
            <a:ext cx="2744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2060"/>
                </a:solidFill>
              </a:rPr>
              <a:t>Additional_Example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43808" y="-668610"/>
            <a:ext cx="4524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RD </a:t>
            </a:r>
            <a:r>
              <a:rPr lang="en-US" sz="2400" b="1" dirty="0">
                <a:solidFill>
                  <a:srgbClr val="FF0000"/>
                </a:solidFill>
              </a:rPr>
              <a:t>– 15.22/23 - Level-1 – </a:t>
            </a:r>
            <a:r>
              <a:rPr lang="en-US" sz="2400" b="1" dirty="0" smtClean="0">
                <a:solidFill>
                  <a:srgbClr val="FF0000"/>
                </a:solidFill>
              </a:rPr>
              <a:t>Q14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00202" y="-603198"/>
            <a:ext cx="1639592" cy="338554"/>
          </a:xfrm>
          <a:prstGeom prst="rect">
            <a:avLst/>
          </a:prstGeom>
          <a:solidFill>
            <a:sysClr val="windowText" lastClr="00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/>
                <a:cs typeface="Calibri" pitchFamily="34" charset="0"/>
              </a:rPr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19550537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Rounded Rectangle 623"/>
          <p:cNvSpPr/>
          <p:nvPr/>
        </p:nvSpPr>
        <p:spPr>
          <a:xfrm>
            <a:off x="5338305" y="3628747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0" name="Rounded Rectangle 249"/>
          <p:cNvSpPr/>
          <p:nvPr/>
        </p:nvSpPr>
        <p:spPr>
          <a:xfrm>
            <a:off x="5338305" y="3898815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aphicFrame>
        <p:nvGraphicFramePr>
          <p:cNvPr id="229" name="Table 2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121959"/>
              </p:ext>
            </p:extLst>
          </p:nvPr>
        </p:nvGraphicFramePr>
        <p:xfrm>
          <a:off x="327693" y="597545"/>
          <a:ext cx="5480177" cy="79472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59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12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33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33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7223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482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274380" y="577042"/>
            <a:ext cx="5551415" cy="771809"/>
            <a:chOff x="270213" y="1433371"/>
            <a:chExt cx="5551415" cy="771809"/>
          </a:xfrm>
        </p:grpSpPr>
        <p:sp>
          <p:nvSpPr>
            <p:cNvPr id="230" name="TextBox 229"/>
            <p:cNvSpPr txBox="1"/>
            <p:nvPr/>
          </p:nvSpPr>
          <p:spPr>
            <a:xfrm>
              <a:off x="388917" y="1433371"/>
              <a:ext cx="70967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Class interva</a:t>
              </a:r>
              <a:r>
                <a:rPr lang="en-US" sz="1300" b="1" dirty="0">
                  <a:solidFill>
                    <a:prstClr val="white"/>
                  </a:solidFill>
                  <a:latin typeface="Tw Cen MT" panose="020B0602020104020603" pitchFamily="34" charset="0"/>
                </a:rPr>
                <a:t>l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70213" y="1912792"/>
              <a:ext cx="9470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Frequency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141929" y="1533398"/>
              <a:ext cx="70911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25 – 29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316139" y="1912792"/>
              <a:ext cx="36069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14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1793365" y="1533398"/>
              <a:ext cx="7090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30 – 34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1933189" y="1912792"/>
              <a:ext cx="3596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22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2433987" y="1533398"/>
              <a:ext cx="79617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35 – 39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2621251" y="1912792"/>
              <a:ext cx="3579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16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3082717" y="1533398"/>
              <a:ext cx="74546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40 – 44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3241973" y="1912792"/>
              <a:ext cx="3596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6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3726597" y="1533398"/>
              <a:ext cx="72237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45 – 49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3943164" y="1912792"/>
              <a:ext cx="28748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4405150" y="1533398"/>
              <a:ext cx="7398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50 – 54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4598313" y="1912792"/>
              <a:ext cx="35784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3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5081732" y="1533398"/>
              <a:ext cx="7398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55 – 59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5274895" y="1912792"/>
              <a:ext cx="35784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4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383" name="TextBox 382"/>
          <p:cNvSpPr txBox="1"/>
          <p:nvPr/>
        </p:nvSpPr>
        <p:spPr>
          <a:xfrm>
            <a:off x="5979990" y="123478"/>
            <a:ext cx="896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(4 marks)</a:t>
            </a:r>
            <a:endParaRPr lang="en-US" sz="14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385" name="TextBox 384"/>
          <p:cNvSpPr txBox="1"/>
          <p:nvPr/>
        </p:nvSpPr>
        <p:spPr>
          <a:xfrm>
            <a:off x="660617" y="130501"/>
            <a:ext cx="5510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Find the mean of each of the following frequency distributions (5 – 14)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pSp>
        <p:nvGrpSpPr>
          <p:cNvPr id="210" name="Group 209"/>
          <p:cNvGrpSpPr/>
          <p:nvPr/>
        </p:nvGrpSpPr>
        <p:grpSpPr>
          <a:xfrm>
            <a:off x="148296" y="123478"/>
            <a:ext cx="576064" cy="405288"/>
            <a:chOff x="2458839" y="1894629"/>
            <a:chExt cx="576064" cy="405288"/>
          </a:xfrm>
        </p:grpSpPr>
        <p:sp>
          <p:nvSpPr>
            <p:cNvPr id="211" name="Flowchart: Sequential Access Storage 210"/>
            <p:cNvSpPr/>
            <p:nvPr/>
          </p:nvSpPr>
          <p:spPr>
            <a:xfrm>
              <a:off x="2540770" y="1894629"/>
              <a:ext cx="412202" cy="353316"/>
            </a:xfrm>
            <a:prstGeom prst="flowChartMagneticTap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2458839" y="1899807"/>
              <a:ext cx="576064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prstClr val="white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6</a:t>
              </a:r>
              <a:endParaRPr lang="en-US" sz="2000" b="1" dirty="0">
                <a:solidFill>
                  <a:prstClr val="white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3" name="TextBox 212"/>
          <p:cNvSpPr txBox="1"/>
          <p:nvPr/>
        </p:nvSpPr>
        <p:spPr>
          <a:xfrm>
            <a:off x="164192" y="1342942"/>
            <a:ext cx="79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900"/>
                </a:solidFill>
                <a:latin typeface="Tw Cen MT" panose="020B0602020104020603" pitchFamily="34" charset="0"/>
              </a:rPr>
              <a:t>Sol.</a:t>
            </a:r>
            <a:endParaRPr lang="en-US" sz="2000" b="1" dirty="0">
              <a:solidFill>
                <a:srgbClr val="FF9900"/>
              </a:solidFill>
              <a:latin typeface="Tw Cen MT" panose="020B0602020104020603" pitchFamily="34" charset="0"/>
            </a:endParaRPr>
          </a:p>
        </p:txBody>
      </p:sp>
      <p:sp>
        <p:nvSpPr>
          <p:cNvPr id="584" name="Rounded Rectangle 583"/>
          <p:cNvSpPr/>
          <p:nvPr/>
        </p:nvSpPr>
        <p:spPr>
          <a:xfrm>
            <a:off x="287177" y="1912794"/>
            <a:ext cx="996357" cy="523911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85" name="Rounded Rectangle 584"/>
          <p:cNvSpPr/>
          <p:nvPr/>
        </p:nvSpPr>
        <p:spPr>
          <a:xfrm>
            <a:off x="287177" y="2461545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586" name="Rounded Rectangle 585"/>
          <p:cNvSpPr/>
          <p:nvPr/>
        </p:nvSpPr>
        <p:spPr>
          <a:xfrm>
            <a:off x="287177" y="2748056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587" name="Rounded Rectangle 586"/>
          <p:cNvSpPr/>
          <p:nvPr/>
        </p:nvSpPr>
        <p:spPr>
          <a:xfrm>
            <a:off x="287177" y="3034567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588" name="Rounded Rectangle 587"/>
          <p:cNvSpPr/>
          <p:nvPr/>
        </p:nvSpPr>
        <p:spPr>
          <a:xfrm>
            <a:off x="287177" y="3326215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589" name="Rounded Rectangle 588"/>
          <p:cNvSpPr/>
          <p:nvPr/>
        </p:nvSpPr>
        <p:spPr>
          <a:xfrm>
            <a:off x="287177" y="3617865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590" name="Rounded Rectangle 589"/>
          <p:cNvSpPr/>
          <p:nvPr/>
        </p:nvSpPr>
        <p:spPr>
          <a:xfrm>
            <a:off x="1301423" y="1912794"/>
            <a:ext cx="996357" cy="523911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91" name="Rounded Rectangle 590"/>
          <p:cNvSpPr/>
          <p:nvPr/>
        </p:nvSpPr>
        <p:spPr>
          <a:xfrm>
            <a:off x="1301423" y="2461545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92" name="Rounded Rectangle 591"/>
          <p:cNvSpPr/>
          <p:nvPr/>
        </p:nvSpPr>
        <p:spPr>
          <a:xfrm>
            <a:off x="1301423" y="2748056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93" name="Rounded Rectangle 592"/>
          <p:cNvSpPr/>
          <p:nvPr/>
        </p:nvSpPr>
        <p:spPr>
          <a:xfrm>
            <a:off x="1301423" y="3034567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94" name="Rounded Rectangle 593"/>
          <p:cNvSpPr/>
          <p:nvPr/>
        </p:nvSpPr>
        <p:spPr>
          <a:xfrm>
            <a:off x="1301423" y="3326215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95" name="Rounded Rectangle 594"/>
          <p:cNvSpPr/>
          <p:nvPr/>
        </p:nvSpPr>
        <p:spPr>
          <a:xfrm>
            <a:off x="1301423" y="3617865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96" name="Rounded Rectangle 595"/>
          <p:cNvSpPr/>
          <p:nvPr/>
        </p:nvSpPr>
        <p:spPr>
          <a:xfrm>
            <a:off x="2309992" y="1912794"/>
            <a:ext cx="995000" cy="523911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97" name="Rounded Rectangle 596"/>
          <p:cNvSpPr/>
          <p:nvPr/>
        </p:nvSpPr>
        <p:spPr>
          <a:xfrm>
            <a:off x="2309992" y="2461545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98" name="Rounded Rectangle 597"/>
          <p:cNvSpPr/>
          <p:nvPr/>
        </p:nvSpPr>
        <p:spPr>
          <a:xfrm>
            <a:off x="2309992" y="2748056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99" name="Rounded Rectangle 598"/>
          <p:cNvSpPr/>
          <p:nvPr/>
        </p:nvSpPr>
        <p:spPr>
          <a:xfrm>
            <a:off x="2309992" y="3034567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00" name="Rounded Rectangle 599"/>
          <p:cNvSpPr/>
          <p:nvPr/>
        </p:nvSpPr>
        <p:spPr>
          <a:xfrm>
            <a:off x="2309992" y="3326215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01" name="Rounded Rectangle 600"/>
          <p:cNvSpPr/>
          <p:nvPr/>
        </p:nvSpPr>
        <p:spPr>
          <a:xfrm>
            <a:off x="2309992" y="3617865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02" name="Rounded Rectangle 601"/>
          <p:cNvSpPr/>
          <p:nvPr/>
        </p:nvSpPr>
        <p:spPr>
          <a:xfrm>
            <a:off x="3321220" y="1912794"/>
            <a:ext cx="995000" cy="523911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03" name="Rounded Rectangle 602"/>
          <p:cNvSpPr/>
          <p:nvPr/>
        </p:nvSpPr>
        <p:spPr>
          <a:xfrm>
            <a:off x="3321220" y="2461545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04" name="Rounded Rectangle 603"/>
          <p:cNvSpPr/>
          <p:nvPr/>
        </p:nvSpPr>
        <p:spPr>
          <a:xfrm>
            <a:off x="3321220" y="2748056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05" name="Rounded Rectangle 604"/>
          <p:cNvSpPr/>
          <p:nvPr/>
        </p:nvSpPr>
        <p:spPr>
          <a:xfrm>
            <a:off x="3321220" y="3034567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06" name="Rounded Rectangle 605"/>
          <p:cNvSpPr/>
          <p:nvPr/>
        </p:nvSpPr>
        <p:spPr>
          <a:xfrm>
            <a:off x="3321220" y="3326215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07" name="Rounded Rectangle 606"/>
          <p:cNvSpPr/>
          <p:nvPr/>
        </p:nvSpPr>
        <p:spPr>
          <a:xfrm>
            <a:off x="3321220" y="3617865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08" name="Rounded Rectangle 607"/>
          <p:cNvSpPr/>
          <p:nvPr/>
        </p:nvSpPr>
        <p:spPr>
          <a:xfrm>
            <a:off x="287177" y="4393299"/>
            <a:ext cx="996357" cy="285571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09" name="Rounded Rectangle 608"/>
          <p:cNvSpPr/>
          <p:nvPr/>
        </p:nvSpPr>
        <p:spPr>
          <a:xfrm>
            <a:off x="1301423" y="4393299"/>
            <a:ext cx="996357" cy="285571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0" name="Rounded Rectangle 609"/>
          <p:cNvSpPr/>
          <p:nvPr/>
        </p:nvSpPr>
        <p:spPr>
          <a:xfrm>
            <a:off x="2309992" y="4393299"/>
            <a:ext cx="995000" cy="285571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1" name="Rounded Rectangle 610"/>
          <p:cNvSpPr/>
          <p:nvPr/>
        </p:nvSpPr>
        <p:spPr>
          <a:xfrm>
            <a:off x="3321220" y="4393299"/>
            <a:ext cx="995000" cy="285571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2" name="Rounded Rectangle 611"/>
          <p:cNvSpPr/>
          <p:nvPr/>
        </p:nvSpPr>
        <p:spPr>
          <a:xfrm>
            <a:off x="4330947" y="1912794"/>
            <a:ext cx="995000" cy="523911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3" name="Rounded Rectangle 612"/>
          <p:cNvSpPr/>
          <p:nvPr/>
        </p:nvSpPr>
        <p:spPr>
          <a:xfrm>
            <a:off x="4330947" y="2461545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4" name="Rounded Rectangle 613"/>
          <p:cNvSpPr/>
          <p:nvPr/>
        </p:nvSpPr>
        <p:spPr>
          <a:xfrm>
            <a:off x="4330947" y="2748056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5" name="Rounded Rectangle 614"/>
          <p:cNvSpPr/>
          <p:nvPr/>
        </p:nvSpPr>
        <p:spPr>
          <a:xfrm>
            <a:off x="4330947" y="3034567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6" name="Rounded Rectangle 615"/>
          <p:cNvSpPr/>
          <p:nvPr/>
        </p:nvSpPr>
        <p:spPr>
          <a:xfrm>
            <a:off x="4330947" y="3326215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7" name="Rounded Rectangle 616"/>
          <p:cNvSpPr/>
          <p:nvPr/>
        </p:nvSpPr>
        <p:spPr>
          <a:xfrm>
            <a:off x="4330947" y="3617865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8" name="Rounded Rectangle 617"/>
          <p:cNvSpPr/>
          <p:nvPr/>
        </p:nvSpPr>
        <p:spPr>
          <a:xfrm>
            <a:off x="4330947" y="4393299"/>
            <a:ext cx="995000" cy="285571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9" name="Rounded Rectangle 618"/>
          <p:cNvSpPr/>
          <p:nvPr/>
        </p:nvSpPr>
        <p:spPr>
          <a:xfrm>
            <a:off x="5338305" y="1923676"/>
            <a:ext cx="995000" cy="523911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20" name="Rounded Rectangle 619"/>
          <p:cNvSpPr/>
          <p:nvPr/>
        </p:nvSpPr>
        <p:spPr>
          <a:xfrm>
            <a:off x="5338305" y="2472427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21" name="Rounded Rectangle 620"/>
          <p:cNvSpPr/>
          <p:nvPr/>
        </p:nvSpPr>
        <p:spPr>
          <a:xfrm>
            <a:off x="5338305" y="2758938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22" name="Rounded Rectangle 621"/>
          <p:cNvSpPr/>
          <p:nvPr/>
        </p:nvSpPr>
        <p:spPr>
          <a:xfrm>
            <a:off x="5338305" y="3045449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23" name="Rounded Rectangle 622"/>
          <p:cNvSpPr/>
          <p:nvPr/>
        </p:nvSpPr>
        <p:spPr>
          <a:xfrm>
            <a:off x="5338305" y="3337097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25" name="Rounded Rectangle 624"/>
          <p:cNvSpPr/>
          <p:nvPr/>
        </p:nvSpPr>
        <p:spPr>
          <a:xfrm>
            <a:off x="5338305" y="4404182"/>
            <a:ext cx="995000" cy="268888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27" name="TextBox 626"/>
          <p:cNvSpPr txBox="1"/>
          <p:nvPr/>
        </p:nvSpPr>
        <p:spPr>
          <a:xfrm>
            <a:off x="376486" y="1890340"/>
            <a:ext cx="8081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002060"/>
                </a:solidFill>
                <a:latin typeface="Tw Cen MT" panose="020B0602020104020603" pitchFamily="34" charset="0"/>
              </a:rPr>
              <a:t>Class interval</a:t>
            </a:r>
          </a:p>
        </p:txBody>
      </p:sp>
      <p:sp>
        <p:nvSpPr>
          <p:cNvPr id="628" name="TextBox 627"/>
          <p:cNvSpPr txBox="1"/>
          <p:nvPr/>
        </p:nvSpPr>
        <p:spPr>
          <a:xfrm>
            <a:off x="1318780" y="1886679"/>
            <a:ext cx="9092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Class </a:t>
            </a:r>
          </a:p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Mark (</a:t>
            </a:r>
            <a:r>
              <a:rPr lang="en-US" sz="1500" b="1" i="1" dirty="0" smtClean="0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sz="15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)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29" name="TextBox 628"/>
          <p:cNvSpPr txBox="1"/>
          <p:nvPr/>
        </p:nvSpPr>
        <p:spPr>
          <a:xfrm>
            <a:off x="2247729" y="1871213"/>
            <a:ext cx="5281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d</a:t>
            </a:r>
            <a:r>
              <a:rPr lang="en-US" sz="15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 =</a:t>
            </a:r>
          </a:p>
        </p:txBody>
      </p:sp>
      <p:sp>
        <p:nvSpPr>
          <p:cNvPr id="630" name="TextBox 629"/>
          <p:cNvSpPr txBox="1"/>
          <p:nvPr/>
        </p:nvSpPr>
        <p:spPr>
          <a:xfrm>
            <a:off x="5349888" y="2022176"/>
            <a:ext cx="9767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 </a:t>
            </a:r>
            <a:r>
              <a:rPr lang="en-US" sz="1500" b="1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f</a:t>
            </a:r>
            <a:r>
              <a:rPr lang="en-US" sz="1500" b="1" baseline="-25000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i="1" dirty="0" err="1" smtClean="0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</a:t>
            </a:r>
            <a:r>
              <a:rPr lang="en-US" sz="1500" b="1" baseline="-25000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31" name="TextBox 630"/>
          <p:cNvSpPr txBox="1"/>
          <p:nvPr/>
        </p:nvSpPr>
        <p:spPr>
          <a:xfrm>
            <a:off x="1282487" y="2423435"/>
            <a:ext cx="9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27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32" name="TextBox 631"/>
          <p:cNvSpPr txBox="1"/>
          <p:nvPr/>
        </p:nvSpPr>
        <p:spPr>
          <a:xfrm>
            <a:off x="521035" y="4344820"/>
            <a:ext cx="565603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Total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33" name="TextBox 632"/>
          <p:cNvSpPr txBox="1"/>
          <p:nvPr/>
        </p:nvSpPr>
        <p:spPr>
          <a:xfrm>
            <a:off x="1629745" y="4344820"/>
            <a:ext cx="306494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--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34" name="TextBox 633"/>
          <p:cNvSpPr txBox="1"/>
          <p:nvPr/>
        </p:nvSpPr>
        <p:spPr>
          <a:xfrm>
            <a:off x="2668410" y="4344820"/>
            <a:ext cx="306494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--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35" name="TextBox 634"/>
          <p:cNvSpPr txBox="1"/>
          <p:nvPr/>
        </p:nvSpPr>
        <p:spPr>
          <a:xfrm>
            <a:off x="5259188" y="4355706"/>
            <a:ext cx="1036628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sz="1500" b="1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f</a:t>
            </a:r>
            <a:r>
              <a:rPr lang="en-US" sz="1500" b="1" baseline="-25000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i="1" dirty="0" err="1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</a:t>
            </a:r>
            <a:r>
              <a:rPr lang="en-US" sz="1500" b="1" baseline="-25000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  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=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36" name="TextBox 635"/>
          <p:cNvSpPr txBox="1"/>
          <p:nvPr/>
        </p:nvSpPr>
        <p:spPr>
          <a:xfrm>
            <a:off x="5871566" y="4355706"/>
            <a:ext cx="556557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– 91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37" name="TextBox 636"/>
          <p:cNvSpPr txBox="1"/>
          <p:nvPr/>
        </p:nvSpPr>
        <p:spPr>
          <a:xfrm>
            <a:off x="543136" y="1398106"/>
            <a:ext cx="18002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FFCC"/>
                </a:solidFill>
                <a:latin typeface="Tw Cen MT" panose="020B0602020104020603" pitchFamily="34" charset="0"/>
              </a:rPr>
              <a:t>Class width(h) </a:t>
            </a:r>
            <a:endParaRPr lang="en-US" sz="1600" b="1" dirty="0">
              <a:solidFill>
                <a:srgbClr val="00FFCC"/>
              </a:solidFill>
              <a:latin typeface="Tw Cen MT" panose="020B0602020104020603" pitchFamily="34" charset="0"/>
            </a:endParaRPr>
          </a:p>
        </p:txBody>
      </p:sp>
      <p:sp>
        <p:nvSpPr>
          <p:cNvPr id="638" name="TextBox 637"/>
          <p:cNvSpPr txBox="1"/>
          <p:nvPr/>
        </p:nvSpPr>
        <p:spPr>
          <a:xfrm>
            <a:off x="2161527" y="1398106"/>
            <a:ext cx="484428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FFCC"/>
                </a:solidFill>
                <a:latin typeface="Tw Cen MT" panose="020B0602020104020603" pitchFamily="34" charset="0"/>
              </a:rPr>
              <a:t>= 4</a:t>
            </a:r>
            <a:endParaRPr lang="en-US" sz="1600" b="1" dirty="0">
              <a:solidFill>
                <a:srgbClr val="00FFCC"/>
              </a:solidFill>
              <a:latin typeface="Tw Cen MT" panose="020B0602020104020603" pitchFamily="34" charset="0"/>
            </a:endParaRPr>
          </a:p>
        </p:txBody>
      </p:sp>
      <p:sp>
        <p:nvSpPr>
          <p:cNvPr id="639" name="Oval 638"/>
          <p:cNvSpPr/>
          <p:nvPr/>
        </p:nvSpPr>
        <p:spPr>
          <a:xfrm>
            <a:off x="2388778" y="1443535"/>
            <a:ext cx="225929" cy="24769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CC"/>
              </a:solidFill>
              <a:latin typeface="Tw Cen MT" panose="020B0602020104020603" pitchFamily="34" charset="0"/>
            </a:endParaRPr>
          </a:p>
        </p:txBody>
      </p:sp>
      <p:sp>
        <p:nvSpPr>
          <p:cNvPr id="640" name="Oval 639"/>
          <p:cNvSpPr/>
          <p:nvPr/>
        </p:nvSpPr>
        <p:spPr>
          <a:xfrm>
            <a:off x="1525114" y="2459220"/>
            <a:ext cx="476001" cy="24769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41" name="TextBox 640"/>
          <p:cNvSpPr txBox="1"/>
          <p:nvPr/>
        </p:nvSpPr>
        <p:spPr>
          <a:xfrm>
            <a:off x="2562920" y="2716817"/>
            <a:ext cx="579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FFFF99"/>
                </a:solidFill>
                <a:latin typeface="Tw Cen MT" panose="020B0602020104020603" pitchFamily="34" charset="0"/>
                <a:sym typeface="Symbol"/>
              </a:rPr>
              <a:t>– 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42" name="TextBox 641"/>
          <p:cNvSpPr txBox="1"/>
          <p:nvPr/>
        </p:nvSpPr>
        <p:spPr>
          <a:xfrm>
            <a:off x="2622685" y="3014750"/>
            <a:ext cx="460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43" name="TextBox 642"/>
          <p:cNvSpPr txBox="1"/>
          <p:nvPr/>
        </p:nvSpPr>
        <p:spPr>
          <a:xfrm>
            <a:off x="2623907" y="3297664"/>
            <a:ext cx="457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44" name="TextBox 643"/>
          <p:cNvSpPr txBox="1"/>
          <p:nvPr/>
        </p:nvSpPr>
        <p:spPr>
          <a:xfrm>
            <a:off x="2623908" y="3600993"/>
            <a:ext cx="457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8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45" name="TextBox 644"/>
          <p:cNvSpPr txBox="1"/>
          <p:nvPr/>
        </p:nvSpPr>
        <p:spPr>
          <a:xfrm>
            <a:off x="2566654" y="2423435"/>
            <a:ext cx="572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FFFF99"/>
                </a:solidFill>
                <a:latin typeface="Tw Cen MT" panose="020B0602020104020603" pitchFamily="34" charset="0"/>
                <a:sym typeface="Symbol"/>
              </a:rPr>
              <a:t>– 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8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46" name="TextBox 645"/>
          <p:cNvSpPr txBox="1"/>
          <p:nvPr/>
        </p:nvSpPr>
        <p:spPr>
          <a:xfrm>
            <a:off x="3520142" y="2726756"/>
            <a:ext cx="447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FFFF99"/>
                </a:solidFill>
                <a:latin typeface="Tw Cen MT" panose="020B0602020104020603" pitchFamily="34" charset="0"/>
                <a:sym typeface="Symbol"/>
              </a:rPr>
              <a:t>– 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47" name="TextBox 646"/>
          <p:cNvSpPr txBox="1"/>
          <p:nvPr/>
        </p:nvSpPr>
        <p:spPr>
          <a:xfrm>
            <a:off x="3590738" y="3024689"/>
            <a:ext cx="306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48" name="TextBox 647"/>
          <p:cNvSpPr txBox="1"/>
          <p:nvPr/>
        </p:nvSpPr>
        <p:spPr>
          <a:xfrm>
            <a:off x="3590737" y="3307603"/>
            <a:ext cx="306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49" name="TextBox 648"/>
          <p:cNvSpPr txBox="1"/>
          <p:nvPr/>
        </p:nvSpPr>
        <p:spPr>
          <a:xfrm>
            <a:off x="3590738" y="3602663"/>
            <a:ext cx="306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50" name="TextBox 649"/>
          <p:cNvSpPr txBox="1"/>
          <p:nvPr/>
        </p:nvSpPr>
        <p:spPr>
          <a:xfrm>
            <a:off x="3517402" y="2433374"/>
            <a:ext cx="453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FFFF99"/>
                </a:solidFill>
                <a:latin typeface="Tw Cen MT" panose="020B0602020104020603" pitchFamily="34" charset="0"/>
                <a:sym typeface="Symbol"/>
              </a:rPr>
              <a:t>– 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51" name="TextBox 650"/>
          <p:cNvSpPr txBox="1"/>
          <p:nvPr/>
        </p:nvSpPr>
        <p:spPr>
          <a:xfrm>
            <a:off x="1223054" y="2714565"/>
            <a:ext cx="1142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27 + 4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52" name="TextBox 651"/>
          <p:cNvSpPr txBox="1"/>
          <p:nvPr/>
        </p:nvSpPr>
        <p:spPr>
          <a:xfrm>
            <a:off x="1472134" y="2982338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35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53" name="TextBox 652"/>
          <p:cNvSpPr txBox="1"/>
          <p:nvPr/>
        </p:nvSpPr>
        <p:spPr>
          <a:xfrm>
            <a:off x="1472134" y="3297664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39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54" name="TextBox 653"/>
          <p:cNvSpPr txBox="1"/>
          <p:nvPr/>
        </p:nvSpPr>
        <p:spPr>
          <a:xfrm>
            <a:off x="1472134" y="3590802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43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55" name="TextBox 654"/>
          <p:cNvSpPr txBox="1"/>
          <p:nvPr/>
        </p:nvSpPr>
        <p:spPr>
          <a:xfrm>
            <a:off x="1223054" y="2995267"/>
            <a:ext cx="1142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31 + 4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56" name="TextBox 655"/>
          <p:cNvSpPr txBox="1"/>
          <p:nvPr/>
        </p:nvSpPr>
        <p:spPr>
          <a:xfrm>
            <a:off x="1223054" y="3283945"/>
            <a:ext cx="1142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35 + 4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57" name="TextBox 656"/>
          <p:cNvSpPr txBox="1"/>
          <p:nvPr/>
        </p:nvSpPr>
        <p:spPr>
          <a:xfrm>
            <a:off x="1223054" y="3581127"/>
            <a:ext cx="1142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39 + 4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58" name="TextBox 657"/>
          <p:cNvSpPr txBox="1"/>
          <p:nvPr/>
        </p:nvSpPr>
        <p:spPr>
          <a:xfrm>
            <a:off x="2339465" y="2091204"/>
            <a:ext cx="8905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= </a:t>
            </a:r>
            <a:r>
              <a:rPr lang="en-US" sz="1500" b="1" i="1" dirty="0" smtClean="0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sz="15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dirty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 –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 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59" name="TextBox 658"/>
          <p:cNvSpPr txBox="1"/>
          <p:nvPr/>
        </p:nvSpPr>
        <p:spPr>
          <a:xfrm>
            <a:off x="1472134" y="3014750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35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60" name="TextBox 659"/>
          <p:cNvSpPr txBox="1"/>
          <p:nvPr/>
        </p:nvSpPr>
        <p:spPr>
          <a:xfrm>
            <a:off x="2848862" y="2100079"/>
            <a:ext cx="4478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35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61" name="Oval 660"/>
          <p:cNvSpPr/>
          <p:nvPr/>
        </p:nvSpPr>
        <p:spPr>
          <a:xfrm>
            <a:off x="2852779" y="1908697"/>
            <a:ext cx="371341" cy="240412"/>
          </a:xfrm>
          <a:prstGeom prst="ellipse">
            <a:avLst/>
          </a:prstGeom>
          <a:noFill/>
          <a:ln>
            <a:solidFill>
              <a:srgbClr val="D60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62" name="TextBox 661"/>
          <p:cNvSpPr txBox="1"/>
          <p:nvPr/>
        </p:nvSpPr>
        <p:spPr>
          <a:xfrm>
            <a:off x="2996128" y="1405801"/>
            <a:ext cx="1988005" cy="3231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FFCC"/>
                </a:solidFill>
                <a:latin typeface="Tw Cen MT" panose="020B0602020104020603" pitchFamily="34" charset="0"/>
                <a:cs typeface="MV Boli" pitchFamily="2" charset="0"/>
              </a:rPr>
              <a:t>Assumed Mean (A) =        </a:t>
            </a:r>
            <a:endParaRPr lang="en-US" sz="1500" b="1" dirty="0">
              <a:solidFill>
                <a:srgbClr val="00FFCC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663" name="TextBox 662"/>
          <p:cNvSpPr txBox="1"/>
          <p:nvPr/>
        </p:nvSpPr>
        <p:spPr>
          <a:xfrm>
            <a:off x="4663767" y="1405801"/>
            <a:ext cx="666413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FFCC"/>
                </a:solidFill>
                <a:latin typeface="Tw Cen MT" panose="020B0602020104020603" pitchFamily="34" charset="0"/>
                <a:cs typeface="MV Boli" pitchFamily="2" charset="0"/>
              </a:rPr>
              <a:t>35</a:t>
            </a:r>
            <a:endParaRPr lang="en-US" sz="1500" b="1" dirty="0">
              <a:solidFill>
                <a:srgbClr val="00FFCC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664" name="TextBox 663"/>
          <p:cNvSpPr txBox="1"/>
          <p:nvPr/>
        </p:nvSpPr>
        <p:spPr>
          <a:xfrm>
            <a:off x="2195945" y="2426488"/>
            <a:ext cx="12288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27 - 35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65" name="Oval 664"/>
          <p:cNvSpPr/>
          <p:nvPr/>
        </p:nvSpPr>
        <p:spPr>
          <a:xfrm>
            <a:off x="1525114" y="2447636"/>
            <a:ext cx="47600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66" name="Oval 665"/>
          <p:cNvSpPr/>
          <p:nvPr/>
        </p:nvSpPr>
        <p:spPr>
          <a:xfrm>
            <a:off x="1544992" y="2766684"/>
            <a:ext cx="47600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67" name="Oval 666"/>
          <p:cNvSpPr/>
          <p:nvPr/>
        </p:nvSpPr>
        <p:spPr>
          <a:xfrm>
            <a:off x="1544992" y="3043140"/>
            <a:ext cx="47600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68" name="Oval 667"/>
          <p:cNvSpPr/>
          <p:nvPr/>
        </p:nvSpPr>
        <p:spPr>
          <a:xfrm>
            <a:off x="1544992" y="3299500"/>
            <a:ext cx="47600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69" name="Oval 668"/>
          <p:cNvSpPr/>
          <p:nvPr/>
        </p:nvSpPr>
        <p:spPr>
          <a:xfrm>
            <a:off x="1495462" y="3633736"/>
            <a:ext cx="57506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70" name="TextBox 669"/>
          <p:cNvSpPr txBox="1"/>
          <p:nvPr/>
        </p:nvSpPr>
        <p:spPr>
          <a:xfrm>
            <a:off x="2195945" y="2701904"/>
            <a:ext cx="12288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31 - 35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71" name="TextBox 670"/>
          <p:cNvSpPr txBox="1"/>
          <p:nvPr/>
        </p:nvSpPr>
        <p:spPr>
          <a:xfrm>
            <a:off x="2140395" y="2978425"/>
            <a:ext cx="13231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35 – 35 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72" name="TextBox 671"/>
          <p:cNvSpPr txBox="1"/>
          <p:nvPr/>
        </p:nvSpPr>
        <p:spPr>
          <a:xfrm>
            <a:off x="2181799" y="3284511"/>
            <a:ext cx="12234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39 - 35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73" name="TextBox 672"/>
          <p:cNvSpPr txBox="1"/>
          <p:nvPr/>
        </p:nvSpPr>
        <p:spPr>
          <a:xfrm>
            <a:off x="2157817" y="3587083"/>
            <a:ext cx="12966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43 - 35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74" name="Oval 673"/>
          <p:cNvSpPr/>
          <p:nvPr/>
        </p:nvSpPr>
        <p:spPr>
          <a:xfrm>
            <a:off x="2748758" y="2139477"/>
            <a:ext cx="445565" cy="261154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75" name="TextBox 674"/>
          <p:cNvSpPr txBox="1"/>
          <p:nvPr/>
        </p:nvSpPr>
        <p:spPr>
          <a:xfrm>
            <a:off x="1472134" y="2716817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31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76" name="TextBox 675"/>
          <p:cNvSpPr txBox="1"/>
          <p:nvPr/>
        </p:nvSpPr>
        <p:spPr>
          <a:xfrm>
            <a:off x="4282355" y="1892164"/>
            <a:ext cx="1093137" cy="548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No. of workers (f</a:t>
            </a:r>
            <a:r>
              <a:rPr lang="en-US" sz="15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)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77" name="TextBox 676"/>
          <p:cNvSpPr txBox="1"/>
          <p:nvPr/>
        </p:nvSpPr>
        <p:spPr>
          <a:xfrm>
            <a:off x="4322119" y="4344820"/>
            <a:ext cx="675185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sz="1500" b="1" dirty="0" err="1">
                <a:solidFill>
                  <a:srgbClr val="002060"/>
                </a:solidFill>
                <a:latin typeface="Tw Cen MT" panose="020B0602020104020603" pitchFamily="34" charset="0"/>
              </a:rPr>
              <a:t>f</a:t>
            </a:r>
            <a:r>
              <a:rPr lang="en-US" sz="1500" b="1" baseline="-25000" dirty="0" err="1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dirty="0">
                <a:solidFill>
                  <a:srgbClr val="002060"/>
                </a:solidFill>
                <a:latin typeface="Tw Cen MT" panose="020B0602020104020603" pitchFamily="34" charset="0"/>
              </a:rPr>
              <a:t>  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=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78" name="TextBox 677"/>
          <p:cNvSpPr txBox="1"/>
          <p:nvPr/>
        </p:nvSpPr>
        <p:spPr>
          <a:xfrm>
            <a:off x="4908567" y="4344820"/>
            <a:ext cx="389851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70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79" name="TextBox 678"/>
          <p:cNvSpPr txBox="1"/>
          <p:nvPr/>
        </p:nvSpPr>
        <p:spPr>
          <a:xfrm>
            <a:off x="3664073" y="4344820"/>
            <a:ext cx="306494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--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grpSp>
        <p:nvGrpSpPr>
          <p:cNvPr id="680" name="Group 679"/>
          <p:cNvGrpSpPr/>
          <p:nvPr/>
        </p:nvGrpSpPr>
        <p:grpSpPr>
          <a:xfrm>
            <a:off x="3276561" y="1844664"/>
            <a:ext cx="801097" cy="530437"/>
            <a:chOff x="3925556" y="2653806"/>
            <a:chExt cx="801097" cy="530437"/>
          </a:xfrm>
        </p:grpSpPr>
        <p:sp>
          <p:nvSpPr>
            <p:cNvPr id="681" name="TextBox 680"/>
            <p:cNvSpPr txBox="1"/>
            <p:nvPr/>
          </p:nvSpPr>
          <p:spPr>
            <a:xfrm>
              <a:off x="3925556" y="2763658"/>
              <a:ext cx="50922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i="1" dirty="0" err="1" smtClean="0">
                  <a:solidFill>
                    <a:srgbClr val="002060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u</a:t>
              </a:r>
              <a:r>
                <a:rPr lang="en-US" sz="1500" b="1" baseline="-25000" dirty="0" err="1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= </a:t>
              </a:r>
              <a:endParaRPr lang="en-US" sz="15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682" name="Group 681"/>
            <p:cNvGrpSpPr/>
            <p:nvPr/>
          </p:nvGrpSpPr>
          <p:grpSpPr>
            <a:xfrm>
              <a:off x="4073277" y="2653806"/>
              <a:ext cx="653376" cy="530437"/>
              <a:chOff x="7300787" y="2931361"/>
              <a:chExt cx="653376" cy="530437"/>
            </a:xfrm>
          </p:grpSpPr>
          <p:sp>
            <p:nvSpPr>
              <p:cNvPr id="683" name="TextBox 682"/>
              <p:cNvSpPr txBox="1"/>
              <p:nvPr/>
            </p:nvSpPr>
            <p:spPr>
              <a:xfrm>
                <a:off x="7433377" y="2931361"/>
                <a:ext cx="322356" cy="323165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1500" b="1" i="1" dirty="0" smtClean="0">
                    <a:solidFill>
                      <a:srgbClr val="002060"/>
                    </a:solidFill>
                    <a:latin typeface="Tw Cen MT" panose="020B0602020104020603" pitchFamily="34" charset="0"/>
                    <a:sym typeface="Symbol"/>
                  </a:rPr>
                  <a:t>d</a:t>
                </a:r>
                <a:r>
                  <a:rPr lang="en-US" sz="1500" b="1" i="1" baseline="-25000" dirty="0" smtClean="0">
                    <a:solidFill>
                      <a:srgbClr val="002060"/>
                    </a:solidFill>
                    <a:latin typeface="Tw Cen MT" panose="020B0602020104020603" pitchFamily="34" charset="0"/>
                    <a:sym typeface="Symbol"/>
                  </a:rPr>
                  <a:t>i</a:t>
                </a:r>
                <a:endParaRPr lang="en-US" sz="1500" b="1" i="1" baseline="-25000" dirty="0">
                  <a:solidFill>
                    <a:srgbClr val="002060"/>
                  </a:solidFill>
                  <a:latin typeface="Tw Cen MT" panose="020B0602020104020603" pitchFamily="34" charset="0"/>
                </a:endParaRPr>
              </a:p>
            </p:txBody>
          </p:sp>
          <p:cxnSp>
            <p:nvCxnSpPr>
              <p:cNvPr id="684" name="Straight Connector 683"/>
              <p:cNvCxnSpPr/>
              <p:nvPr/>
            </p:nvCxnSpPr>
            <p:spPr>
              <a:xfrm>
                <a:off x="7517482" y="3206384"/>
                <a:ext cx="205371" cy="864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5" name="TextBox 684"/>
              <p:cNvSpPr txBox="1"/>
              <p:nvPr/>
            </p:nvSpPr>
            <p:spPr>
              <a:xfrm>
                <a:off x="7300787" y="3138633"/>
                <a:ext cx="653376" cy="323165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i="1" dirty="0" smtClean="0">
                    <a:solidFill>
                      <a:srgbClr val="002060"/>
                    </a:solidFill>
                    <a:latin typeface="Tw Cen MT" panose="020B0602020104020603" pitchFamily="34" charset="0"/>
                    <a:sym typeface="Symbol"/>
                  </a:rPr>
                  <a:t>g</a:t>
                </a:r>
                <a:endParaRPr lang="en-US" sz="1500" b="1" i="1" dirty="0">
                  <a:solidFill>
                    <a:srgbClr val="002060"/>
                  </a:solidFill>
                  <a:latin typeface="Tw Cen MT" panose="020B0602020104020603" pitchFamily="34" charset="0"/>
                </a:endParaRPr>
              </a:p>
            </p:txBody>
          </p:sp>
        </p:grpSp>
      </p:grpSp>
      <p:sp>
        <p:nvSpPr>
          <p:cNvPr id="686" name="Rectangle 685"/>
          <p:cNvSpPr/>
          <p:nvPr/>
        </p:nvSpPr>
        <p:spPr>
          <a:xfrm>
            <a:off x="323528" y="635505"/>
            <a:ext cx="5472608" cy="38150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87" name="Rectangle 686"/>
          <p:cNvSpPr/>
          <p:nvPr/>
        </p:nvSpPr>
        <p:spPr>
          <a:xfrm>
            <a:off x="329878" y="1095293"/>
            <a:ext cx="5466258" cy="2506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88" name="TextBox 687"/>
          <p:cNvSpPr txBox="1"/>
          <p:nvPr/>
        </p:nvSpPr>
        <p:spPr>
          <a:xfrm>
            <a:off x="3771641" y="1943090"/>
            <a:ext cx="3154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= 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89" name="TextBox 688"/>
          <p:cNvSpPr txBox="1"/>
          <p:nvPr/>
        </p:nvSpPr>
        <p:spPr>
          <a:xfrm>
            <a:off x="3976542" y="1832620"/>
            <a:ext cx="388640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i="1" dirty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d</a:t>
            </a:r>
            <a:r>
              <a:rPr lang="en-US" sz="1500" b="1" i="1" baseline="-25000" dirty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i</a:t>
            </a:r>
            <a:endParaRPr lang="en-US" sz="1500" b="1" i="1" baseline="-25000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cxnSp>
        <p:nvCxnSpPr>
          <p:cNvPr id="690" name="Straight Connector 689"/>
          <p:cNvCxnSpPr/>
          <p:nvPr/>
        </p:nvCxnSpPr>
        <p:spPr>
          <a:xfrm>
            <a:off x="4016369" y="2119278"/>
            <a:ext cx="290931" cy="864"/>
          </a:xfrm>
          <a:prstGeom prst="line">
            <a:avLst/>
          </a:prstGeom>
          <a:ln w="19050">
            <a:solidFill>
              <a:srgbClr val="00206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1" name="TextBox 690"/>
          <p:cNvSpPr txBox="1"/>
          <p:nvPr/>
        </p:nvSpPr>
        <p:spPr>
          <a:xfrm>
            <a:off x="3801632" y="2051527"/>
            <a:ext cx="653376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500" b="1" i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4</a:t>
            </a:r>
            <a:endParaRPr lang="en-US" sz="1500" b="1" i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92" name="TextBox 691"/>
          <p:cNvSpPr txBox="1"/>
          <p:nvPr/>
        </p:nvSpPr>
        <p:spPr>
          <a:xfrm>
            <a:off x="4094878" y="2329699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693" name="TextBox 692"/>
          <p:cNvSpPr txBox="1"/>
          <p:nvPr/>
        </p:nvSpPr>
        <p:spPr>
          <a:xfrm>
            <a:off x="4097742" y="2620281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694" name="TextBox 693"/>
          <p:cNvSpPr txBox="1"/>
          <p:nvPr/>
        </p:nvSpPr>
        <p:spPr>
          <a:xfrm>
            <a:off x="4097742" y="2891120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695" name="TextBox 694"/>
          <p:cNvSpPr txBox="1"/>
          <p:nvPr/>
        </p:nvSpPr>
        <p:spPr>
          <a:xfrm>
            <a:off x="4097742" y="3161959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696" name="TextBox 695"/>
          <p:cNvSpPr txBox="1"/>
          <p:nvPr/>
        </p:nvSpPr>
        <p:spPr>
          <a:xfrm>
            <a:off x="4097742" y="3442737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698" name="Oval 697"/>
          <p:cNvSpPr/>
          <p:nvPr/>
        </p:nvSpPr>
        <p:spPr>
          <a:xfrm>
            <a:off x="4490196" y="2649880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699" name="Oval 698"/>
          <p:cNvSpPr/>
          <p:nvPr/>
        </p:nvSpPr>
        <p:spPr>
          <a:xfrm>
            <a:off x="4492081" y="2927743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700" name="Oval 699"/>
          <p:cNvSpPr/>
          <p:nvPr/>
        </p:nvSpPr>
        <p:spPr>
          <a:xfrm>
            <a:off x="4493966" y="3215109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701" name="Oval 700"/>
          <p:cNvSpPr/>
          <p:nvPr/>
        </p:nvSpPr>
        <p:spPr>
          <a:xfrm>
            <a:off x="4495554" y="3534047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707" name="TextBox 706"/>
          <p:cNvSpPr txBox="1"/>
          <p:nvPr/>
        </p:nvSpPr>
        <p:spPr>
          <a:xfrm>
            <a:off x="4489174" y="2716817"/>
            <a:ext cx="67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08" name="TextBox 707"/>
          <p:cNvSpPr txBox="1"/>
          <p:nvPr/>
        </p:nvSpPr>
        <p:spPr>
          <a:xfrm>
            <a:off x="4489174" y="3014750"/>
            <a:ext cx="67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16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09" name="TextBox 708"/>
          <p:cNvSpPr txBox="1"/>
          <p:nvPr/>
        </p:nvSpPr>
        <p:spPr>
          <a:xfrm>
            <a:off x="4489174" y="3297664"/>
            <a:ext cx="67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6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10" name="TextBox 709"/>
          <p:cNvSpPr txBox="1"/>
          <p:nvPr/>
        </p:nvSpPr>
        <p:spPr>
          <a:xfrm>
            <a:off x="4493805" y="3594355"/>
            <a:ext cx="67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5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11" name="TextBox 710"/>
          <p:cNvSpPr txBox="1"/>
          <p:nvPr/>
        </p:nvSpPr>
        <p:spPr>
          <a:xfrm>
            <a:off x="4489174" y="2423435"/>
            <a:ext cx="67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14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12" name="TextBox 711"/>
          <p:cNvSpPr txBox="1"/>
          <p:nvPr/>
        </p:nvSpPr>
        <p:spPr>
          <a:xfrm>
            <a:off x="5340408" y="3014750"/>
            <a:ext cx="953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13" name="Oval 712"/>
          <p:cNvSpPr/>
          <p:nvPr/>
        </p:nvSpPr>
        <p:spPr>
          <a:xfrm>
            <a:off x="2683672" y="3327295"/>
            <a:ext cx="399201" cy="25856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14" name="Oval 713"/>
          <p:cNvSpPr/>
          <p:nvPr/>
        </p:nvSpPr>
        <p:spPr>
          <a:xfrm>
            <a:off x="3589884" y="2135845"/>
            <a:ext cx="286563" cy="247696"/>
          </a:xfrm>
          <a:prstGeom prst="ellipse">
            <a:avLst/>
          </a:prstGeom>
          <a:noFill/>
          <a:ln>
            <a:solidFill>
              <a:srgbClr val="D60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17" name="TextBox 716"/>
          <p:cNvSpPr txBox="1"/>
          <p:nvPr/>
        </p:nvSpPr>
        <p:spPr>
          <a:xfrm>
            <a:off x="341787" y="2438824"/>
            <a:ext cx="8600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25 - 29</a:t>
            </a:r>
            <a:endParaRPr lang="en-US" sz="15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18" name="TextBox 717"/>
          <p:cNvSpPr txBox="1"/>
          <p:nvPr/>
        </p:nvSpPr>
        <p:spPr>
          <a:xfrm>
            <a:off x="178253" y="2732206"/>
            <a:ext cx="11870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30 - 34</a:t>
            </a:r>
            <a:endParaRPr lang="en-US" sz="15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19" name="TextBox 718"/>
          <p:cNvSpPr txBox="1"/>
          <p:nvPr/>
        </p:nvSpPr>
        <p:spPr>
          <a:xfrm>
            <a:off x="178253" y="3030139"/>
            <a:ext cx="11870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35 - 39</a:t>
            </a:r>
            <a:endParaRPr lang="en-US" sz="15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20" name="TextBox 719"/>
          <p:cNvSpPr txBox="1"/>
          <p:nvPr/>
        </p:nvSpPr>
        <p:spPr>
          <a:xfrm>
            <a:off x="178253" y="3313053"/>
            <a:ext cx="11870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40 - 44</a:t>
            </a:r>
            <a:endParaRPr lang="en-US" sz="15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21" name="TextBox 720"/>
          <p:cNvSpPr txBox="1"/>
          <p:nvPr/>
        </p:nvSpPr>
        <p:spPr>
          <a:xfrm>
            <a:off x="136101" y="3605993"/>
            <a:ext cx="13139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45 - 49</a:t>
            </a:r>
            <a:endParaRPr lang="en-US" sz="15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cxnSp>
        <p:nvCxnSpPr>
          <p:cNvPr id="722" name="Straight Arrow Connector 721"/>
          <p:cNvCxnSpPr/>
          <p:nvPr/>
        </p:nvCxnSpPr>
        <p:spPr>
          <a:xfrm flipH="1">
            <a:off x="1988749" y="3149711"/>
            <a:ext cx="173275" cy="0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" name="TextBox 722"/>
          <p:cNvSpPr txBox="1"/>
          <p:nvPr/>
        </p:nvSpPr>
        <p:spPr>
          <a:xfrm>
            <a:off x="2002799" y="2962634"/>
            <a:ext cx="46101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A</a:t>
            </a:r>
            <a:endParaRPr lang="en-US" sz="1600" b="1" i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725" name="TextBox 724"/>
          <p:cNvSpPr txBox="1"/>
          <p:nvPr/>
        </p:nvSpPr>
        <p:spPr>
          <a:xfrm>
            <a:off x="1417933" y="2373808"/>
            <a:ext cx="868878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latin typeface="Tw Cen MT" panose="020B0602020104020603" pitchFamily="34" charset="0"/>
                <a:sym typeface="Symbol"/>
              </a:rPr>
              <a:t>25 + 29</a:t>
            </a:r>
            <a:endParaRPr lang="en-US" sz="14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grpSp>
        <p:nvGrpSpPr>
          <p:cNvPr id="726" name="Group 725"/>
          <p:cNvGrpSpPr/>
          <p:nvPr/>
        </p:nvGrpSpPr>
        <p:grpSpPr>
          <a:xfrm>
            <a:off x="1470518" y="2522973"/>
            <a:ext cx="671141" cy="307777"/>
            <a:chOff x="1918842" y="-442004"/>
            <a:chExt cx="671141" cy="307777"/>
          </a:xfrm>
        </p:grpSpPr>
        <p:cxnSp>
          <p:nvCxnSpPr>
            <p:cNvPr id="727" name="Straight Connector 726"/>
            <p:cNvCxnSpPr/>
            <p:nvPr/>
          </p:nvCxnSpPr>
          <p:spPr>
            <a:xfrm>
              <a:off x="1918842" y="-359917"/>
              <a:ext cx="671141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8" name="TextBox 727"/>
            <p:cNvSpPr txBox="1"/>
            <p:nvPr/>
          </p:nvSpPr>
          <p:spPr>
            <a:xfrm>
              <a:off x="2112281" y="-442004"/>
              <a:ext cx="279244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FFFF00"/>
                  </a:solidFill>
                  <a:latin typeface="Tw Cen MT" panose="020B0602020104020603" pitchFamily="34" charset="0"/>
                  <a:sym typeface="Symbol"/>
                </a:rPr>
                <a:t>2</a:t>
              </a:r>
              <a:endParaRPr lang="en-US" sz="1400" b="1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748" name="Flowchart: Terminator 747"/>
          <p:cNvSpPr/>
          <p:nvPr/>
        </p:nvSpPr>
        <p:spPr>
          <a:xfrm>
            <a:off x="5529642" y="2474684"/>
            <a:ext cx="670028" cy="519536"/>
          </a:xfrm>
          <a:prstGeom prst="flowChartTerminator">
            <a:avLst/>
          </a:prstGeom>
          <a:solidFill>
            <a:srgbClr val="7030A0"/>
          </a:solidFill>
          <a:ln w="19050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49" name="Right Brace 748"/>
          <p:cNvSpPr/>
          <p:nvPr/>
        </p:nvSpPr>
        <p:spPr>
          <a:xfrm>
            <a:off x="6358519" y="2555934"/>
            <a:ext cx="172146" cy="400578"/>
          </a:xfrm>
          <a:prstGeom prst="rightBrace">
            <a:avLst>
              <a:gd name="adj1" fmla="val 32813"/>
              <a:gd name="adj2" fmla="val 50000"/>
            </a:avLst>
          </a:prstGeom>
          <a:ln w="285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50" name="TextBox 749"/>
          <p:cNvSpPr txBox="1"/>
          <p:nvPr/>
        </p:nvSpPr>
        <p:spPr>
          <a:xfrm>
            <a:off x="6509076" y="2608600"/>
            <a:ext cx="576773" cy="2769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solidFill>
                  <a:srgbClr val="FFC000"/>
                </a:solidFill>
                <a:latin typeface="Tw Cen MT" panose="020B0602020104020603" pitchFamily="34" charset="0"/>
                <a:sym typeface="Symbol"/>
              </a:rPr>
              <a:t>– 50</a:t>
            </a:r>
            <a:endParaRPr lang="en-US" sz="1200" b="1" dirty="0">
              <a:solidFill>
                <a:srgbClr val="FFC000"/>
              </a:solidFill>
              <a:latin typeface="Bookman Old Style" panose="02050604050505020204" pitchFamily="18" charset="0"/>
              <a:cs typeface="MV Boli" pitchFamily="2" charset="0"/>
            </a:endParaRPr>
          </a:p>
        </p:txBody>
      </p:sp>
      <p:sp>
        <p:nvSpPr>
          <p:cNvPr id="752" name="Right Brace 751"/>
          <p:cNvSpPr/>
          <p:nvPr/>
        </p:nvSpPr>
        <p:spPr>
          <a:xfrm>
            <a:off x="6375051" y="3414763"/>
            <a:ext cx="172146" cy="877971"/>
          </a:xfrm>
          <a:prstGeom prst="rightBrace">
            <a:avLst>
              <a:gd name="adj1" fmla="val 32813"/>
              <a:gd name="adj2" fmla="val 50000"/>
            </a:avLst>
          </a:prstGeom>
          <a:ln w="285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53" name="TextBox 752"/>
          <p:cNvSpPr txBox="1"/>
          <p:nvPr/>
        </p:nvSpPr>
        <p:spPr>
          <a:xfrm>
            <a:off x="6593098" y="3723878"/>
            <a:ext cx="486401" cy="2769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solidFill>
                  <a:srgbClr val="FFC000"/>
                </a:solidFill>
                <a:latin typeface="Bookman Old Style" panose="02050604050505020204" pitchFamily="18" charset="0"/>
                <a:cs typeface="MV Boli" pitchFamily="2" charset="0"/>
              </a:rPr>
              <a:t>41</a:t>
            </a:r>
            <a:endParaRPr lang="en-US" sz="1200" b="1" dirty="0">
              <a:solidFill>
                <a:srgbClr val="FFC000"/>
              </a:solidFill>
              <a:latin typeface="Bookman Old Style" panose="02050604050505020204" pitchFamily="18" charset="0"/>
              <a:cs typeface="MV Boli" pitchFamily="2" charset="0"/>
            </a:endParaRPr>
          </a:p>
        </p:txBody>
      </p:sp>
      <p:sp>
        <p:nvSpPr>
          <p:cNvPr id="754" name="TextBox 753"/>
          <p:cNvSpPr txBox="1"/>
          <p:nvPr/>
        </p:nvSpPr>
        <p:spPr>
          <a:xfrm>
            <a:off x="5340408" y="2423435"/>
            <a:ext cx="953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99"/>
                </a:solidFill>
                <a:latin typeface="Tw Cen MT" panose="020B0602020104020603" pitchFamily="34" charset="0"/>
                <a:sym typeface="Symbol"/>
              </a:rPr>
              <a:t>– 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28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55" name="TextBox 754"/>
          <p:cNvSpPr txBox="1"/>
          <p:nvPr/>
        </p:nvSpPr>
        <p:spPr>
          <a:xfrm>
            <a:off x="5340408" y="2716817"/>
            <a:ext cx="953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99"/>
                </a:solidFill>
                <a:latin typeface="Tw Cen MT" panose="020B0602020104020603" pitchFamily="34" charset="0"/>
                <a:sym typeface="Symbol"/>
              </a:rPr>
              <a:t>– 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59" name="TextBox 758"/>
          <p:cNvSpPr txBox="1"/>
          <p:nvPr/>
        </p:nvSpPr>
        <p:spPr>
          <a:xfrm>
            <a:off x="2623055" y="1857735"/>
            <a:ext cx="3867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smtClean="0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sz="15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endParaRPr lang="en-US" sz="1500" b="1" dirty="0" smtClean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760" name="TextBox 759"/>
          <p:cNvSpPr txBox="1"/>
          <p:nvPr/>
        </p:nvSpPr>
        <p:spPr>
          <a:xfrm>
            <a:off x="2797244" y="1857735"/>
            <a:ext cx="5310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–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Rectangle 207"/>
              <p:cNvSpPr/>
              <p:nvPr/>
            </p:nvSpPr>
            <p:spPr>
              <a:xfrm>
                <a:off x="7412261" y="3125607"/>
                <a:ext cx="881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00FFFF"/>
                    </a:solidFill>
                    <a:latin typeface="Tw Cen MT" panose="020B0602020104020603" pitchFamily="34" charset="0"/>
                  </a:rPr>
                  <a:t>A + g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dirty="0">
                            <a:solidFill>
                              <a:srgbClr val="00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dirty="0" smtClean="0">
                            <a:solidFill>
                              <a:srgbClr val="00FFFF"/>
                            </a:solidFill>
                            <a:latin typeface="Cambria Math"/>
                          </a:rPr>
                          <m:t>𝐮</m:t>
                        </m:r>
                      </m:e>
                    </m:acc>
                  </m:oMath>
                </a14:m>
                <a:endParaRPr lang="en-US" b="1" dirty="0">
                  <a:solidFill>
                    <a:srgbClr val="00FFFF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208" name="Rectangle 2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261" y="3125607"/>
                <a:ext cx="881973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6207" t="-8333" r="-3655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TextBox 213"/>
          <p:cNvSpPr txBox="1"/>
          <p:nvPr/>
        </p:nvSpPr>
        <p:spPr>
          <a:xfrm>
            <a:off x="6270976" y="3125607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FFFF"/>
                </a:solidFill>
                <a:latin typeface="Tw Cen MT" panose="020B0602020104020603" pitchFamily="34" charset="0"/>
              </a:rPr>
              <a:t>Mean</a:t>
            </a:r>
            <a:endParaRPr lang="en-US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/>
              <p:cNvSpPr txBox="1"/>
              <p:nvPr/>
            </p:nvSpPr>
            <p:spPr>
              <a:xfrm>
                <a:off x="6784695" y="3125607"/>
                <a:ext cx="570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FFFF"/>
                    </a:solidFill>
                    <a:latin typeface="Tw Cen MT" panose="020B0602020104020603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dirty="0" smtClean="0">
                            <a:solidFill>
                              <a:srgbClr val="00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 smtClean="0">
                            <a:solidFill>
                              <a:srgbClr val="00FFFF"/>
                            </a:solidFill>
                            <a:latin typeface="Cambria Math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rgbClr val="00FFFF"/>
                    </a:solidFill>
                    <a:latin typeface="Tw Cen MT" panose="020B0602020104020603" pitchFamily="34" charset="0"/>
                  </a:rPr>
                  <a:t>) </a:t>
                </a:r>
                <a:endParaRPr lang="en-US" dirty="0">
                  <a:solidFill>
                    <a:srgbClr val="00FFFF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215" name="TextBox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695" y="3125607"/>
                <a:ext cx="570990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333" r="-957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6" name="TextBox 215"/>
          <p:cNvSpPr txBox="1"/>
          <p:nvPr/>
        </p:nvSpPr>
        <p:spPr>
          <a:xfrm>
            <a:off x="7193073" y="312560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FFFF"/>
                </a:solidFill>
                <a:latin typeface="Tw Cen MT" panose="020B0602020104020603" pitchFamily="34" charset="0"/>
              </a:rPr>
              <a:t>=</a:t>
            </a:r>
            <a:endParaRPr lang="en-US" b="1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p:cxnSp>
        <p:nvCxnSpPr>
          <p:cNvPr id="218" name="Straight Connector 217"/>
          <p:cNvCxnSpPr/>
          <p:nvPr/>
        </p:nvCxnSpPr>
        <p:spPr>
          <a:xfrm>
            <a:off x="7514567" y="2751179"/>
            <a:ext cx="644221" cy="77"/>
          </a:xfrm>
          <a:prstGeom prst="line">
            <a:avLst/>
          </a:prstGeom>
          <a:ln w="1905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/>
          <p:cNvSpPr txBox="1"/>
          <p:nvPr/>
        </p:nvSpPr>
        <p:spPr>
          <a:xfrm>
            <a:off x="7392244" y="2726350"/>
            <a:ext cx="829845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b="1" dirty="0" err="1" smtClean="0">
                <a:solidFill>
                  <a:srgbClr val="00FFFF"/>
                </a:solidFill>
                <a:latin typeface="Tw Cen MT" panose="020B0602020104020603" pitchFamily="34" charset="0"/>
              </a:rPr>
              <a:t>f</a:t>
            </a:r>
            <a:r>
              <a:rPr lang="en-US" b="1" baseline="-25000" dirty="0" err="1" smtClean="0">
                <a:solidFill>
                  <a:srgbClr val="00FFFF"/>
                </a:solidFill>
                <a:latin typeface="Tw Cen MT" panose="020B0602020104020603" pitchFamily="34" charset="0"/>
              </a:rPr>
              <a:t>i</a:t>
            </a:r>
            <a:r>
              <a:rPr lang="en-US" b="1" dirty="0" smtClean="0">
                <a:solidFill>
                  <a:srgbClr val="00FFFF"/>
                </a:solidFill>
                <a:latin typeface="Tw Cen MT" panose="020B0602020104020603" pitchFamily="34" charset="0"/>
              </a:rPr>
              <a:t> </a:t>
            </a:r>
            <a:endParaRPr lang="en-US" b="1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/>
              <p:cNvSpPr txBox="1"/>
              <p:nvPr/>
            </p:nvSpPr>
            <p:spPr>
              <a:xfrm>
                <a:off x="6919048" y="2569732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FFFF"/>
                    </a:solidFill>
                    <a:latin typeface="Tw Cen MT" panose="020B06020201040206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dirty="0" smtClean="0">
                            <a:solidFill>
                              <a:srgbClr val="00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dirty="0" smtClean="0">
                            <a:solidFill>
                              <a:srgbClr val="00FFFF"/>
                            </a:solidFill>
                            <a:latin typeface="Cambria Math"/>
                          </a:rPr>
                          <m:t>𝐮</m:t>
                        </m:r>
                      </m:e>
                    </m:acc>
                  </m:oMath>
                </a14:m>
                <a:r>
                  <a:rPr lang="en-US" b="1" dirty="0" smtClean="0">
                    <a:solidFill>
                      <a:srgbClr val="00FFFF"/>
                    </a:solidFill>
                    <a:latin typeface="Tw Cen MT" panose="020B0602020104020603" pitchFamily="34" charset="0"/>
                  </a:rPr>
                  <a:t> =</a:t>
                </a:r>
                <a:endParaRPr lang="en-US" b="1" dirty="0">
                  <a:solidFill>
                    <a:srgbClr val="00FFFF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226" name="TextBox 2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048" y="2569732"/>
                <a:ext cx="601447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333" r="-808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TextBox 226"/>
          <p:cNvSpPr txBox="1"/>
          <p:nvPr/>
        </p:nvSpPr>
        <p:spPr>
          <a:xfrm>
            <a:off x="7433889" y="2423917"/>
            <a:ext cx="829845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b="1" dirty="0" err="1" smtClean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f</a:t>
            </a:r>
            <a:r>
              <a:rPr lang="en-US" b="1" baseline="-25000" dirty="0" err="1" smtClean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i</a:t>
            </a:r>
            <a:r>
              <a:rPr lang="en-US" b="1" i="1" dirty="0" err="1">
                <a:solidFill>
                  <a:srgbClr val="00FF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</a:t>
            </a:r>
            <a:r>
              <a:rPr lang="en-US" b="1" baseline="-25000" dirty="0" err="1" smtClean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i</a:t>
            </a:r>
            <a:r>
              <a:rPr lang="en-US" b="1" dirty="0" smtClean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 </a:t>
            </a:r>
            <a:endParaRPr lang="en-US" b="1" dirty="0">
              <a:solidFill>
                <a:srgbClr val="00FFFF"/>
              </a:solidFill>
              <a:latin typeface="Tw Cen MT" panose="020B0602020104020603" pitchFamily="34" charset="0"/>
              <a:sym typeface="Symbol"/>
            </a:endParaRPr>
          </a:p>
        </p:txBody>
      </p:sp>
      <p:sp>
        <p:nvSpPr>
          <p:cNvPr id="243" name="Rounded Rectangle 242"/>
          <p:cNvSpPr/>
          <p:nvPr/>
        </p:nvSpPr>
        <p:spPr>
          <a:xfrm>
            <a:off x="287177" y="3887933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4" name="Rounded Rectangle 243"/>
          <p:cNvSpPr/>
          <p:nvPr/>
        </p:nvSpPr>
        <p:spPr>
          <a:xfrm>
            <a:off x="1301423" y="3887933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2309992" y="3887933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3321220" y="3887933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8" name="Rounded Rectangle 247"/>
          <p:cNvSpPr/>
          <p:nvPr/>
        </p:nvSpPr>
        <p:spPr>
          <a:xfrm>
            <a:off x="4330947" y="3887933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2623908" y="3871061"/>
            <a:ext cx="457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3610062" y="3872731"/>
            <a:ext cx="268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1472134" y="3860870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47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1223054" y="3851195"/>
            <a:ext cx="1142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43 + 4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256" name="Oval 255"/>
          <p:cNvSpPr/>
          <p:nvPr/>
        </p:nvSpPr>
        <p:spPr>
          <a:xfrm>
            <a:off x="1495462" y="3903804"/>
            <a:ext cx="57506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2157817" y="3857151"/>
            <a:ext cx="12966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47 - 35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259" name="Oval 258"/>
          <p:cNvSpPr/>
          <p:nvPr/>
        </p:nvSpPr>
        <p:spPr>
          <a:xfrm>
            <a:off x="4495554" y="3804115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4493805" y="3864423"/>
            <a:ext cx="67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136101" y="3876061"/>
            <a:ext cx="13139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50 - 54</a:t>
            </a:r>
            <a:endParaRPr lang="en-US" sz="15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4097742" y="3698701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724" name="TextBox 723" hidden="1"/>
          <p:cNvSpPr txBox="1"/>
          <p:nvPr/>
        </p:nvSpPr>
        <p:spPr>
          <a:xfrm>
            <a:off x="5317635" y="2975653"/>
            <a:ext cx="2817310" cy="338554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prstClr val="black"/>
                </a:solidFill>
                <a:latin typeface="Tw Cen MT" panose="020B0602020104020603" pitchFamily="34" charset="0"/>
                <a:cs typeface="Consolas" panose="020B0609020204030204" pitchFamily="49" charset="0"/>
              </a:rPr>
              <a:t>g is  the G.C.D. of all values of </a:t>
            </a:r>
            <a:r>
              <a:rPr lang="en-US" sz="1600" b="1" dirty="0">
                <a:solidFill>
                  <a:prstClr val="black"/>
                </a:solidFill>
                <a:latin typeface="Tw Cen MT" panose="020B0602020104020603" pitchFamily="34" charset="0"/>
                <a:cs typeface="MV Boli" pitchFamily="2" charset="0"/>
              </a:rPr>
              <a:t>d</a:t>
            </a:r>
            <a:r>
              <a:rPr lang="en-US" sz="1600" b="1" baseline="-25000" dirty="0">
                <a:solidFill>
                  <a:prstClr val="black"/>
                </a:solidFill>
                <a:latin typeface="Tw Cen MT" panose="020B0602020104020603" pitchFamily="34" charset="0"/>
                <a:cs typeface="MV Boli" pitchFamily="2" charset="0"/>
              </a:rPr>
              <a:t>i </a:t>
            </a:r>
            <a:endParaRPr lang="en-US" sz="1600" b="1" i="1" baseline="-25000" dirty="0">
              <a:solidFill>
                <a:prstClr val="black"/>
              </a:solidFill>
              <a:latin typeface="Tw Cen MT" panose="020B0602020104020603" pitchFamily="34" charset="0"/>
              <a:cs typeface="Consolas" panose="020B0609020204030204" pitchFamily="49" charset="0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6876256" y="-596602"/>
            <a:ext cx="2148311" cy="33855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Additional Example</a:t>
            </a:r>
            <a:endParaRPr lang="en-US" sz="1600" b="1" kern="0" dirty="0">
              <a:solidFill>
                <a:prstClr val="black"/>
              </a:solidFill>
              <a:latin typeface="Rockwell"/>
              <a:cs typeface="Calibri" pitchFamily="34" charset="0"/>
            </a:endParaRPr>
          </a:p>
        </p:txBody>
      </p:sp>
      <p:sp>
        <p:nvSpPr>
          <p:cNvPr id="236" name="Rounded Rectangle 235"/>
          <p:cNvSpPr/>
          <p:nvPr/>
        </p:nvSpPr>
        <p:spPr>
          <a:xfrm>
            <a:off x="5338305" y="4151212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37" name="Rounded Rectangle 236"/>
          <p:cNvSpPr/>
          <p:nvPr/>
        </p:nvSpPr>
        <p:spPr>
          <a:xfrm>
            <a:off x="287177" y="4140330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38" name="Rounded Rectangle 237"/>
          <p:cNvSpPr/>
          <p:nvPr/>
        </p:nvSpPr>
        <p:spPr>
          <a:xfrm>
            <a:off x="1301423" y="4140330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39" name="Rounded Rectangle 238"/>
          <p:cNvSpPr/>
          <p:nvPr/>
        </p:nvSpPr>
        <p:spPr>
          <a:xfrm>
            <a:off x="2309992" y="4140330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0" name="Rounded Rectangle 239"/>
          <p:cNvSpPr/>
          <p:nvPr/>
        </p:nvSpPr>
        <p:spPr>
          <a:xfrm>
            <a:off x="3321220" y="4140330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1" name="Rounded Rectangle 240"/>
          <p:cNvSpPr/>
          <p:nvPr/>
        </p:nvSpPr>
        <p:spPr>
          <a:xfrm>
            <a:off x="4330947" y="4140330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2623908" y="4123458"/>
            <a:ext cx="457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16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3610062" y="4125128"/>
            <a:ext cx="268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472134" y="4113267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51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223054" y="4103592"/>
            <a:ext cx="1142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47 + 4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273" name="Oval 272"/>
          <p:cNvSpPr/>
          <p:nvPr/>
        </p:nvSpPr>
        <p:spPr>
          <a:xfrm>
            <a:off x="1495462" y="4156201"/>
            <a:ext cx="57506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2157817" y="4090498"/>
            <a:ext cx="12966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51 - 35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275" name="Oval 274"/>
          <p:cNvSpPr/>
          <p:nvPr/>
        </p:nvSpPr>
        <p:spPr>
          <a:xfrm>
            <a:off x="4495554" y="4056512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282" name="TextBox 281"/>
          <p:cNvSpPr txBox="1"/>
          <p:nvPr/>
        </p:nvSpPr>
        <p:spPr>
          <a:xfrm>
            <a:off x="4493805" y="4116820"/>
            <a:ext cx="67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136101" y="4128458"/>
            <a:ext cx="13139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55 - 59</a:t>
            </a:r>
            <a:endParaRPr lang="en-US" sz="15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4097742" y="3932048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715" name="Rounded Rectangle 714"/>
          <p:cNvSpPr/>
          <p:nvPr/>
        </p:nvSpPr>
        <p:spPr>
          <a:xfrm>
            <a:off x="265319" y="2455846"/>
            <a:ext cx="1041608" cy="1887808"/>
          </a:xfrm>
          <a:prstGeom prst="roundRect">
            <a:avLst/>
          </a:prstGeom>
          <a:noFill/>
          <a:ln w="38100">
            <a:solidFill>
              <a:srgbClr val="D60093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kern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97" name="Rounded Rectangle 696"/>
          <p:cNvSpPr/>
          <p:nvPr/>
        </p:nvSpPr>
        <p:spPr>
          <a:xfrm>
            <a:off x="4490196" y="2480728"/>
            <a:ext cx="559119" cy="1893521"/>
          </a:xfrm>
          <a:prstGeom prst="roundRect">
            <a:avLst/>
          </a:prstGeom>
          <a:noFill/>
          <a:ln>
            <a:solidFill>
              <a:srgbClr val="D60093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16" name="Curved Down Arrow 715"/>
          <p:cNvSpPr/>
          <p:nvPr/>
        </p:nvSpPr>
        <p:spPr>
          <a:xfrm rot="5217392" flipH="1" flipV="1">
            <a:off x="26664" y="2583106"/>
            <a:ext cx="449178" cy="264020"/>
          </a:xfrm>
          <a:prstGeom prst="curvedDownArrow">
            <a:avLst>
              <a:gd name="adj1" fmla="val 25000"/>
              <a:gd name="adj2" fmla="val 65120"/>
              <a:gd name="adj3" fmla="val 25000"/>
            </a:avLst>
          </a:prstGeom>
          <a:solidFill>
            <a:srgbClr val="8000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44" name="Rounded Rectangular Callout 743" hidden="1"/>
          <p:cNvSpPr/>
          <p:nvPr/>
        </p:nvSpPr>
        <p:spPr>
          <a:xfrm>
            <a:off x="4348143" y="2211546"/>
            <a:ext cx="575440" cy="511875"/>
          </a:xfrm>
          <a:prstGeom prst="wedgeRoundRectCallout">
            <a:avLst>
              <a:gd name="adj1" fmla="val -80694"/>
              <a:gd name="adj2" fmla="val 36239"/>
              <a:gd name="adj3" fmla="val 16667"/>
            </a:avLst>
          </a:prstGeom>
          <a:solidFill>
            <a:srgbClr val="FF5050"/>
          </a:solidFill>
          <a:ln>
            <a:solidFill>
              <a:srgbClr val="00206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45" name="TextBox 744" hidden="1"/>
          <p:cNvSpPr txBox="1"/>
          <p:nvPr/>
        </p:nvSpPr>
        <p:spPr>
          <a:xfrm>
            <a:off x="4367291" y="2206855"/>
            <a:ext cx="48998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– 8</a:t>
            </a:r>
            <a:endParaRPr lang="en-US" sz="1600" b="1" baseline="-25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746" name="Straight Connector 745" hidden="1"/>
          <p:cNvCxnSpPr/>
          <p:nvPr/>
        </p:nvCxnSpPr>
        <p:spPr>
          <a:xfrm flipV="1">
            <a:off x="4439392" y="2485431"/>
            <a:ext cx="372756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7" name="TextBox 746" hidden="1"/>
          <p:cNvSpPr txBox="1"/>
          <p:nvPr/>
        </p:nvSpPr>
        <p:spPr>
          <a:xfrm>
            <a:off x="4509517" y="2422206"/>
            <a:ext cx="30220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4</a:t>
            </a:r>
            <a:endParaRPr lang="en-US" sz="1600" b="1" baseline="-25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41" name="Rounded Rectangular Callout 740" hidden="1"/>
          <p:cNvSpPr/>
          <p:nvPr/>
        </p:nvSpPr>
        <p:spPr>
          <a:xfrm>
            <a:off x="4351381" y="2472980"/>
            <a:ext cx="505890" cy="511875"/>
          </a:xfrm>
          <a:prstGeom prst="wedgeRoundRectCallout">
            <a:avLst>
              <a:gd name="adj1" fmla="val -80694"/>
              <a:gd name="adj2" fmla="val 36239"/>
              <a:gd name="adj3" fmla="val 16667"/>
            </a:avLst>
          </a:prstGeom>
          <a:solidFill>
            <a:srgbClr val="FF5050"/>
          </a:solidFill>
          <a:ln>
            <a:solidFill>
              <a:srgbClr val="00206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742" name="Straight Connector 741" hidden="1"/>
          <p:cNvCxnSpPr/>
          <p:nvPr/>
        </p:nvCxnSpPr>
        <p:spPr>
          <a:xfrm>
            <a:off x="4447838" y="2746865"/>
            <a:ext cx="303917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3" name="TextBox 742" hidden="1"/>
          <p:cNvSpPr txBox="1"/>
          <p:nvPr/>
        </p:nvSpPr>
        <p:spPr>
          <a:xfrm>
            <a:off x="4431122" y="2696858"/>
            <a:ext cx="401678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4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58" name="TextBox 757" hidden="1"/>
          <p:cNvSpPr txBox="1"/>
          <p:nvPr/>
        </p:nvSpPr>
        <p:spPr>
          <a:xfrm>
            <a:off x="4318266" y="2428657"/>
            <a:ext cx="535471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– 4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37" name="Rounded Rectangular Callout 736" hidden="1"/>
          <p:cNvSpPr/>
          <p:nvPr/>
        </p:nvSpPr>
        <p:spPr>
          <a:xfrm>
            <a:off x="4337179" y="2739143"/>
            <a:ext cx="524560" cy="511875"/>
          </a:xfrm>
          <a:prstGeom prst="wedgeRoundRectCallout">
            <a:avLst>
              <a:gd name="adj1" fmla="val -80694"/>
              <a:gd name="adj2" fmla="val 36239"/>
              <a:gd name="adj3" fmla="val 16667"/>
            </a:avLst>
          </a:prstGeom>
          <a:solidFill>
            <a:srgbClr val="FF5050"/>
          </a:solidFill>
          <a:ln>
            <a:solidFill>
              <a:srgbClr val="00206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38" name="TextBox 737" hidden="1"/>
          <p:cNvSpPr txBox="1"/>
          <p:nvPr/>
        </p:nvSpPr>
        <p:spPr>
          <a:xfrm>
            <a:off x="4477522" y="2734452"/>
            <a:ext cx="25819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0</a:t>
            </a:r>
            <a:endParaRPr lang="en-US" sz="1600" b="1" baseline="-25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739" name="Straight Connector 738" hidden="1"/>
          <p:cNvCxnSpPr/>
          <p:nvPr/>
        </p:nvCxnSpPr>
        <p:spPr>
          <a:xfrm flipV="1">
            <a:off x="4481884" y="3013028"/>
            <a:ext cx="274320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0" name="TextBox 739" hidden="1"/>
          <p:cNvSpPr txBox="1"/>
          <p:nvPr/>
        </p:nvSpPr>
        <p:spPr>
          <a:xfrm>
            <a:off x="4407895" y="2963021"/>
            <a:ext cx="405695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4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33" name="Rounded Rectangular Callout 732" hidden="1"/>
          <p:cNvSpPr/>
          <p:nvPr/>
        </p:nvSpPr>
        <p:spPr>
          <a:xfrm>
            <a:off x="4361987" y="2992274"/>
            <a:ext cx="499752" cy="511875"/>
          </a:xfrm>
          <a:prstGeom prst="wedgeRoundRectCallout">
            <a:avLst>
              <a:gd name="adj1" fmla="val -80694"/>
              <a:gd name="adj2" fmla="val 36239"/>
              <a:gd name="adj3" fmla="val 16667"/>
            </a:avLst>
          </a:prstGeom>
          <a:solidFill>
            <a:srgbClr val="FF5050"/>
          </a:solidFill>
          <a:ln>
            <a:solidFill>
              <a:srgbClr val="00206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34" name="TextBox 733" hidden="1"/>
          <p:cNvSpPr txBox="1"/>
          <p:nvPr/>
        </p:nvSpPr>
        <p:spPr>
          <a:xfrm>
            <a:off x="4407895" y="2987583"/>
            <a:ext cx="41583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4</a:t>
            </a:r>
            <a:endParaRPr lang="en-US" sz="1600" b="1" baseline="-25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735" name="Straight Connector 734" hidden="1"/>
          <p:cNvCxnSpPr/>
          <p:nvPr/>
        </p:nvCxnSpPr>
        <p:spPr>
          <a:xfrm flipV="1">
            <a:off x="4445022" y="3266159"/>
            <a:ext cx="358771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6" name="TextBox 735" hidden="1"/>
          <p:cNvSpPr txBox="1"/>
          <p:nvPr/>
        </p:nvSpPr>
        <p:spPr>
          <a:xfrm>
            <a:off x="4420759" y="3216152"/>
            <a:ext cx="405695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4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29" name="Rounded Rectangular Callout 728" hidden="1"/>
          <p:cNvSpPr/>
          <p:nvPr/>
        </p:nvSpPr>
        <p:spPr>
          <a:xfrm>
            <a:off x="4310180" y="3225542"/>
            <a:ext cx="459576" cy="511875"/>
          </a:xfrm>
          <a:prstGeom prst="wedgeRoundRectCallout">
            <a:avLst>
              <a:gd name="adj1" fmla="val -80694"/>
              <a:gd name="adj2" fmla="val 36239"/>
              <a:gd name="adj3" fmla="val 16667"/>
            </a:avLst>
          </a:prstGeom>
          <a:solidFill>
            <a:srgbClr val="FF5050"/>
          </a:solidFill>
          <a:ln>
            <a:solidFill>
              <a:srgbClr val="00206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30" name="TextBox 729" hidden="1"/>
          <p:cNvSpPr txBox="1"/>
          <p:nvPr/>
        </p:nvSpPr>
        <p:spPr>
          <a:xfrm>
            <a:off x="4358906" y="3220851"/>
            <a:ext cx="401008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8</a:t>
            </a:r>
            <a:endParaRPr lang="en-US" sz="1600" b="1" baseline="-25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731" name="Straight Connector 730" hidden="1"/>
          <p:cNvCxnSpPr/>
          <p:nvPr/>
        </p:nvCxnSpPr>
        <p:spPr>
          <a:xfrm flipV="1">
            <a:off x="4377412" y="3499427"/>
            <a:ext cx="332712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2" name="TextBox 731" hidden="1"/>
          <p:cNvSpPr txBox="1"/>
          <p:nvPr/>
        </p:nvSpPr>
        <p:spPr>
          <a:xfrm>
            <a:off x="4350709" y="3438534"/>
            <a:ext cx="39999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4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76" name="Rounded Rectangular Callout 275" hidden="1"/>
          <p:cNvSpPr/>
          <p:nvPr/>
        </p:nvSpPr>
        <p:spPr>
          <a:xfrm>
            <a:off x="4348143" y="3598432"/>
            <a:ext cx="513596" cy="511875"/>
          </a:xfrm>
          <a:prstGeom prst="wedgeRoundRectCallout">
            <a:avLst>
              <a:gd name="adj1" fmla="val -80694"/>
              <a:gd name="adj2" fmla="val 36239"/>
              <a:gd name="adj3" fmla="val 16667"/>
            </a:avLst>
          </a:prstGeom>
          <a:solidFill>
            <a:srgbClr val="FF5050"/>
          </a:solidFill>
          <a:ln>
            <a:solidFill>
              <a:srgbClr val="00206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77" name="TextBox 276" hidden="1"/>
          <p:cNvSpPr txBox="1"/>
          <p:nvPr/>
        </p:nvSpPr>
        <p:spPr>
          <a:xfrm>
            <a:off x="4413282" y="3593741"/>
            <a:ext cx="402465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12</a:t>
            </a:r>
            <a:endParaRPr lang="en-US" sz="1600" b="1" baseline="-25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278" name="Straight Connector 277" hidden="1"/>
          <p:cNvCxnSpPr/>
          <p:nvPr/>
        </p:nvCxnSpPr>
        <p:spPr>
          <a:xfrm flipV="1">
            <a:off x="4465035" y="3872317"/>
            <a:ext cx="274320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9" name="TextBox 278" hidden="1"/>
          <p:cNvSpPr txBox="1"/>
          <p:nvPr/>
        </p:nvSpPr>
        <p:spPr>
          <a:xfrm>
            <a:off x="4466337" y="3809092"/>
            <a:ext cx="263968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4</a:t>
            </a:r>
            <a:endParaRPr lang="en-US" sz="1600" b="1" baseline="-25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85" name="Rounded Rectangular Callout 284" hidden="1"/>
          <p:cNvSpPr/>
          <p:nvPr/>
        </p:nvSpPr>
        <p:spPr>
          <a:xfrm>
            <a:off x="4348143" y="3966752"/>
            <a:ext cx="513596" cy="511875"/>
          </a:xfrm>
          <a:prstGeom prst="wedgeRoundRectCallout">
            <a:avLst>
              <a:gd name="adj1" fmla="val -80694"/>
              <a:gd name="adj2" fmla="val 36239"/>
              <a:gd name="adj3" fmla="val 16667"/>
            </a:avLst>
          </a:prstGeom>
          <a:solidFill>
            <a:srgbClr val="FF5050"/>
          </a:solidFill>
          <a:ln>
            <a:solidFill>
              <a:srgbClr val="00206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86" name="TextBox 285" hidden="1"/>
          <p:cNvSpPr txBox="1"/>
          <p:nvPr/>
        </p:nvSpPr>
        <p:spPr>
          <a:xfrm>
            <a:off x="4413282" y="3962061"/>
            <a:ext cx="402465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16</a:t>
            </a:r>
            <a:endParaRPr lang="en-US" sz="1600" b="1" baseline="-25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287" name="Straight Connector 286" hidden="1"/>
          <p:cNvCxnSpPr/>
          <p:nvPr/>
        </p:nvCxnSpPr>
        <p:spPr>
          <a:xfrm flipV="1">
            <a:off x="4465035" y="4240637"/>
            <a:ext cx="274320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8" name="TextBox 287" hidden="1"/>
          <p:cNvSpPr txBox="1"/>
          <p:nvPr/>
        </p:nvSpPr>
        <p:spPr>
          <a:xfrm>
            <a:off x="4466088" y="4177412"/>
            <a:ext cx="25991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4</a:t>
            </a:r>
            <a:endParaRPr lang="en-US" sz="1600" b="1" baseline="-25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51" name="Flowchart: Terminator 750"/>
          <p:cNvSpPr/>
          <p:nvPr/>
        </p:nvSpPr>
        <p:spPr>
          <a:xfrm>
            <a:off x="5499874" y="3352191"/>
            <a:ext cx="670028" cy="991463"/>
          </a:xfrm>
          <a:prstGeom prst="flowChartTerminator">
            <a:avLst/>
          </a:prstGeom>
          <a:solidFill>
            <a:srgbClr val="7030A0"/>
          </a:solidFill>
          <a:ln w="19050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56" name="TextBox 755"/>
          <p:cNvSpPr txBox="1"/>
          <p:nvPr/>
        </p:nvSpPr>
        <p:spPr>
          <a:xfrm>
            <a:off x="5394198" y="3297664"/>
            <a:ext cx="953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6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57" name="TextBox 756"/>
          <p:cNvSpPr txBox="1"/>
          <p:nvPr/>
        </p:nvSpPr>
        <p:spPr>
          <a:xfrm>
            <a:off x="5394198" y="3594041"/>
            <a:ext cx="953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394198" y="3864109"/>
            <a:ext cx="953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9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5394198" y="4116506"/>
            <a:ext cx="953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16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03" name="Oval 702"/>
          <p:cNvSpPr/>
          <p:nvPr/>
        </p:nvSpPr>
        <p:spPr>
          <a:xfrm>
            <a:off x="5456627" y="2653248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solidFill>
              <a:srgbClr val="0000FF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704" name="Oval 703"/>
          <p:cNvSpPr/>
          <p:nvPr/>
        </p:nvSpPr>
        <p:spPr>
          <a:xfrm>
            <a:off x="5458512" y="2963199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solidFill>
              <a:srgbClr val="0000FF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705" name="Oval 704"/>
          <p:cNvSpPr/>
          <p:nvPr/>
        </p:nvSpPr>
        <p:spPr>
          <a:xfrm>
            <a:off x="5460397" y="3249002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solidFill>
              <a:srgbClr val="0000FF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706" name="Oval 705"/>
          <p:cNvSpPr/>
          <p:nvPr/>
        </p:nvSpPr>
        <p:spPr>
          <a:xfrm>
            <a:off x="5461985" y="3540394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solidFill>
              <a:srgbClr val="0000FF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260" name="Oval 259"/>
          <p:cNvSpPr/>
          <p:nvPr/>
        </p:nvSpPr>
        <p:spPr>
          <a:xfrm>
            <a:off x="5461985" y="3802972"/>
            <a:ext cx="149800" cy="164780"/>
          </a:xfrm>
          <a:prstGeom prst="ellipse">
            <a:avLst/>
          </a:prstGeom>
          <a:solidFill>
            <a:srgbClr val="00FFFF"/>
          </a:solidFill>
          <a:ln w="12700">
            <a:solidFill>
              <a:srgbClr val="0000FF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281" name="Oval 280"/>
          <p:cNvSpPr/>
          <p:nvPr/>
        </p:nvSpPr>
        <p:spPr>
          <a:xfrm>
            <a:off x="5461985" y="4055369"/>
            <a:ext cx="149800" cy="164780"/>
          </a:xfrm>
          <a:prstGeom prst="ellipse">
            <a:avLst/>
          </a:prstGeom>
          <a:solidFill>
            <a:srgbClr val="00FFFF"/>
          </a:solidFill>
          <a:ln w="12700">
            <a:solidFill>
              <a:srgbClr val="0000FF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702" name="Rounded Rectangle 701"/>
          <p:cNvSpPr/>
          <p:nvPr/>
        </p:nvSpPr>
        <p:spPr>
          <a:xfrm>
            <a:off x="5456627" y="2494979"/>
            <a:ext cx="652068" cy="1848675"/>
          </a:xfrm>
          <a:prstGeom prst="roundRect">
            <a:avLst/>
          </a:prstGeom>
          <a:noFill/>
          <a:ln>
            <a:solidFill>
              <a:srgbClr val="D60093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84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6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0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2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6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0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4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2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6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0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4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8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2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6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6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800" decel="100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800" decel="100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800" decel="100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800" decel="100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800" decel="100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6" dur="800" decel="100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800" decel="100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800" decel="100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5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5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5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2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9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73" dur="500" tmFilter="0, 0; .2, .5; .8, .5; 1, 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4" dur="250" autoRev="1" fill="hold"/>
                                        <p:tgtEl>
                                          <p:spTgt spid="7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4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9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500"/>
                            </p:stCondLst>
                            <p:childTnLst>
                              <p:par>
                                <p:cTn id="39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1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8" dur="5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9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4" dur="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5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4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0" dur="5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5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4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5" dur="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1" dur="5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5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7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9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2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7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9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4" dur="5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5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7" dur="5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5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9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3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6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8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6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3" dur="5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5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5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0" dur="5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5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7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>
                            <p:stCondLst>
                              <p:cond delay="500"/>
                            </p:stCondLst>
                            <p:childTnLst>
                              <p:par>
                                <p:cTn id="5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1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6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34568E-6 L 0.14462 -0.17253 " pathEditMode="relative" rAng="0" ptsTypes="AA">
                                      <p:cBhvr>
                                        <p:cTn id="575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86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500"/>
                            </p:stCondLst>
                            <p:childTnLst>
                              <p:par>
                                <p:cTn id="5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1" fill="hold">
                      <p:stCondLst>
                        <p:cond delay="indefinite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5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8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0" dur="5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5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2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5" dur="5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5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7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8" fill="hold">
                      <p:stCondLst>
                        <p:cond delay="indefinite"/>
                      </p:stCondLst>
                      <p:childTnLst>
                        <p:par>
                          <p:cTn id="609" fill="hold">
                            <p:stCondLst>
                              <p:cond delay="0"/>
                            </p:stCondLst>
                            <p:childTnLst>
                              <p:par>
                                <p:cTn id="6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1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500"/>
                            </p:stCondLst>
                            <p:childTnLst>
                              <p:par>
                                <p:cTn id="6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8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9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0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1" fill="hold">
                      <p:stCondLst>
                        <p:cond delay="indefinite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5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5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7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5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5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3" fill="hold">
                      <p:stCondLst>
                        <p:cond delay="indefinite"/>
                      </p:stCondLst>
                      <p:childTnLst>
                        <p:par>
                          <p:cTn id="634" fill="hold">
                            <p:stCondLst>
                              <p:cond delay="0"/>
                            </p:stCondLst>
                            <p:childTnLst>
                              <p:par>
                                <p:cTn id="6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6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500"/>
                            </p:stCondLst>
                            <p:childTnLst>
                              <p:par>
                                <p:cTn id="6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5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6" fill="hold">
                      <p:stCondLst>
                        <p:cond delay="indefinite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0" dur="5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5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5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5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7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8" fill="hold">
                      <p:stCondLst>
                        <p:cond delay="indefinite"/>
                      </p:stCondLst>
                      <p:childTnLst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1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8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1" fill="hold">
                      <p:stCondLst>
                        <p:cond delay="indefinite"/>
                      </p:stCondLst>
                      <p:childTnLst>
                        <p:par>
                          <p:cTn id="672" fill="hold">
                            <p:stCondLst>
                              <p:cond delay="0"/>
                            </p:stCondLst>
                            <p:childTnLst>
                              <p:par>
                                <p:cTn id="6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5" dur="5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7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0" dur="5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5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2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6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0" fill="hold">
                            <p:stCondLst>
                              <p:cond delay="500"/>
                            </p:stCondLst>
                            <p:childTnLst>
                              <p:par>
                                <p:cTn id="6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6" fill="hold">
                      <p:stCondLst>
                        <p:cond delay="indefinite"/>
                      </p:stCondLst>
                      <p:childTnLst>
                        <p:par>
                          <p:cTn id="697" fill="hold">
                            <p:stCondLst>
                              <p:cond delay="0"/>
                            </p:stCondLst>
                            <p:childTnLst>
                              <p:par>
                                <p:cTn id="6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5" dur="5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6" dur="5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7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8" fill="hold">
                      <p:stCondLst>
                        <p:cond delay="indefinite"/>
                      </p:stCondLst>
                      <p:childTnLst>
                        <p:par>
                          <p:cTn id="709" fill="hold">
                            <p:stCondLst>
                              <p:cond delay="0"/>
                            </p:stCondLst>
                            <p:childTnLst>
                              <p:par>
                                <p:cTn id="7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1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500"/>
                            </p:stCondLst>
                            <p:childTnLst>
                              <p:par>
                                <p:cTn id="7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8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9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0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1" fill="hold">
                      <p:stCondLst>
                        <p:cond delay="indefinite"/>
                      </p:stCondLst>
                      <p:childTnLst>
                        <p:par>
                          <p:cTn id="722" fill="hold">
                            <p:stCondLst>
                              <p:cond delay="0"/>
                            </p:stCondLst>
                            <p:childTnLst>
                              <p:par>
                                <p:cTn id="7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5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6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0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1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3" fill="hold">
                      <p:stCondLst>
                        <p:cond delay="indefinite"/>
                      </p:stCondLst>
                      <p:childTnLst>
                        <p:par>
                          <p:cTn id="734" fill="hold">
                            <p:stCondLst>
                              <p:cond delay="0"/>
                            </p:stCondLst>
                            <p:childTnLst>
                              <p:par>
                                <p:cTn id="7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2" fill="hold">
                            <p:stCondLst>
                              <p:cond delay="500"/>
                            </p:stCondLst>
                            <p:childTnLst>
                              <p:par>
                                <p:cTn id="7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5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8" fill="hold">
                      <p:stCondLst>
                        <p:cond delay="indefinite"/>
                      </p:stCondLst>
                      <p:childTnLst>
                        <p:par>
                          <p:cTn id="749" fill="hold">
                            <p:stCondLst>
                              <p:cond delay="0"/>
                            </p:stCondLst>
                            <p:childTnLst>
                              <p:par>
                                <p:cTn id="7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2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4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0" fill="hold">
                      <p:stCondLst>
                        <p:cond delay="indefinite"/>
                      </p:stCondLst>
                      <p:childTnLst>
                        <p:par>
                          <p:cTn id="761" fill="hold">
                            <p:stCondLst>
                              <p:cond delay="0"/>
                            </p:stCondLst>
                            <p:childTnLst>
                              <p:par>
                                <p:cTn id="7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500"/>
                            </p:stCondLst>
                            <p:childTnLst>
                              <p:par>
                                <p:cTn id="7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0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3" fill="hold">
                      <p:stCondLst>
                        <p:cond delay="indefinite"/>
                      </p:stCondLst>
                      <p:childTnLst>
                        <p:par>
                          <p:cTn id="774" fill="hold">
                            <p:stCondLst>
                              <p:cond delay="0"/>
                            </p:stCondLst>
                            <p:childTnLst>
                              <p:par>
                                <p:cTn id="7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7" dur="5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0" fill="hold">
                      <p:stCondLst>
                        <p:cond delay="indefinite"/>
                      </p:stCondLst>
                      <p:childTnLst>
                        <p:par>
                          <p:cTn id="781" fill="hold">
                            <p:stCondLst>
                              <p:cond delay="0"/>
                            </p:stCondLst>
                            <p:childTnLst>
                              <p:par>
                                <p:cTn id="7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4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7" dur="5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9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0" fill="hold">
                      <p:stCondLst>
                        <p:cond delay="indefinite"/>
                      </p:stCondLst>
                      <p:childTnLst>
                        <p:par>
                          <p:cTn id="791" fill="hold">
                            <p:stCondLst>
                              <p:cond delay="0"/>
                            </p:stCondLst>
                            <p:childTnLst>
                              <p:par>
                                <p:cTn id="7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4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5" fill="hold">
                      <p:stCondLst>
                        <p:cond delay="indefinite"/>
                      </p:stCondLst>
                      <p:childTnLst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8" dur="500" fill="hold"/>
                                        <p:tgtEl>
                                          <p:spTgt spid="64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9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0" dur="500" fill="hold"/>
                                        <p:tgtEl>
                                          <p:spTgt spid="64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0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2" dur="500" fill="hold"/>
                                        <p:tgtEl>
                                          <p:spTgt spid="64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0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4" dur="500" fill="hold"/>
                                        <p:tgtEl>
                                          <p:spTgt spid="25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0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6" dur="500" fill="hold"/>
                                        <p:tgtEl>
                                          <p:spTgt spid="24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07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8" dur="500" fill="hold"/>
                                        <p:tgtEl>
                                          <p:spTgt spid="242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809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0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3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4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5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6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7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8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9" fill="hold">
                      <p:stCondLst>
                        <p:cond delay="indefinite"/>
                      </p:stCondLst>
                      <p:childTnLst>
                        <p:par>
                          <p:cTn id="820" fill="hold">
                            <p:stCondLst>
                              <p:cond delay="0"/>
                            </p:stCondLst>
                            <p:childTnLst>
                              <p:par>
                                <p:cTn id="821" presetID="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2" dur="500" fill="hold"/>
                                        <p:tgtEl>
                                          <p:spTgt spid="642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823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4" dur="500" fill="hold"/>
                                        <p:tgtEl>
                                          <p:spTgt spid="643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825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6" dur="500" fill="hold"/>
                                        <p:tgtEl>
                                          <p:spTgt spid="644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827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8" dur="500" fill="hold"/>
                                        <p:tgtEl>
                                          <p:spTgt spid="251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829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0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31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2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33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4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35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6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37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1" dur="5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2" dur="5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3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4" fill="hold">
                      <p:stCondLst>
                        <p:cond delay="indefinite"/>
                      </p:stCondLst>
                      <p:childTnLst>
                        <p:par>
                          <p:cTn id="845" fill="hold">
                            <p:stCondLst>
                              <p:cond delay="0"/>
                            </p:stCondLst>
                            <p:childTnLst>
                              <p:par>
                                <p:cTn id="8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8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0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4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500"/>
                            </p:stCondLst>
                            <p:childTnLst>
                              <p:par>
                                <p:cTn id="8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8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9" fill="hold">
                      <p:stCondLst>
                        <p:cond delay="indefinite"/>
                      </p:stCondLst>
                      <p:childTnLst>
                        <p:par>
                          <p:cTn id="860" fill="hold">
                            <p:stCondLst>
                              <p:cond delay="0"/>
                            </p:stCondLst>
                            <p:childTnLst>
                              <p:par>
                                <p:cTn id="86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3" dur="10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4" dur="10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5"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8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9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0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1" fill="hold">
                      <p:stCondLst>
                        <p:cond delay="indefinite"/>
                      </p:stCondLst>
                      <p:childTnLst>
                        <p:par>
                          <p:cTn id="872" fill="hold">
                            <p:stCondLst>
                              <p:cond delay="0"/>
                            </p:stCondLst>
                            <p:childTnLst>
                              <p:par>
                                <p:cTn id="8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5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500"/>
                            </p:stCondLst>
                            <p:childTnLst>
                              <p:par>
                                <p:cTn id="8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9" dur="5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0" dur="5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1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2" fill="hold">
                      <p:stCondLst>
                        <p:cond delay="indefinite"/>
                      </p:stCondLst>
                      <p:childTnLst>
                        <p:par>
                          <p:cTn id="883" fill="hold">
                            <p:stCondLst>
                              <p:cond delay="0"/>
                            </p:stCondLst>
                            <p:childTnLst>
                              <p:par>
                                <p:cTn id="88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6" dur="5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87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2" fill="hold">
                      <p:stCondLst>
                        <p:cond delay="indefinite"/>
                      </p:stCondLst>
                      <p:childTnLst>
                        <p:par>
                          <p:cTn id="893" fill="hold">
                            <p:stCondLst>
                              <p:cond delay="0"/>
                            </p:stCondLst>
                            <p:childTnLst>
                              <p:par>
                                <p:cTn id="8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4" dur="1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5" dur="1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6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9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0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1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2" fill="hold">
                      <p:stCondLst>
                        <p:cond delay="indefinite"/>
                      </p:stCondLst>
                      <p:childTnLst>
                        <p:par>
                          <p:cTn id="913" fill="hold">
                            <p:stCondLst>
                              <p:cond delay="0"/>
                            </p:stCondLst>
                            <p:childTnLst>
                              <p:par>
                                <p:cTn id="9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6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7" fill="hold">
                            <p:stCondLst>
                              <p:cond delay="500"/>
                            </p:stCondLst>
                            <p:childTnLst>
                              <p:par>
                                <p:cTn id="9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0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1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2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3" fill="hold">
                      <p:stCondLst>
                        <p:cond delay="indefinite"/>
                      </p:stCondLst>
                      <p:childTnLst>
                        <p:par>
                          <p:cTn id="924" fill="hold">
                            <p:stCondLst>
                              <p:cond delay="0"/>
                            </p:stCondLst>
                            <p:childTnLst>
                              <p:par>
                                <p:cTn id="92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7" dur="500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28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9" fill="hold">
                      <p:stCondLst>
                        <p:cond delay="indefinite"/>
                      </p:stCondLst>
                      <p:childTnLst>
                        <p:par>
                          <p:cTn id="930" fill="hold">
                            <p:stCondLst>
                              <p:cond delay="0"/>
                            </p:stCondLst>
                            <p:childTnLst>
                              <p:par>
                                <p:cTn id="9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1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2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3"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6" dur="5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7" dur="5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8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9" fill="hold">
                      <p:stCondLst>
                        <p:cond delay="indefinite"/>
                      </p:stCondLst>
                      <p:childTnLst>
                        <p:par>
                          <p:cTn id="950" fill="hold">
                            <p:stCondLst>
                              <p:cond delay="0"/>
                            </p:stCondLst>
                            <p:childTnLst>
                              <p:par>
                                <p:cTn id="9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3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4" fill="hold">
                            <p:stCondLst>
                              <p:cond delay="500"/>
                            </p:stCondLst>
                            <p:childTnLst>
                              <p:par>
                                <p:cTn id="9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7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8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9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0" fill="hold">
                      <p:stCondLst>
                        <p:cond delay="indefinite"/>
                      </p:stCondLst>
                      <p:childTnLst>
                        <p:par>
                          <p:cTn id="961" fill="hold">
                            <p:stCondLst>
                              <p:cond delay="0"/>
                            </p:stCondLst>
                            <p:childTnLst>
                              <p:par>
                                <p:cTn id="962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4" dur="500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65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6" fill="hold">
                      <p:stCondLst>
                        <p:cond delay="indefinite"/>
                      </p:stCondLst>
                      <p:childTnLst>
                        <p:par>
                          <p:cTn id="967" fill="hold">
                            <p:stCondLst>
                              <p:cond delay="0"/>
                            </p:stCondLst>
                            <p:childTnLst>
                              <p:par>
                                <p:cTn id="9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8" dur="1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9" dur="1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0"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3" dur="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4" dur="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5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6" fill="hold">
                      <p:stCondLst>
                        <p:cond delay="indefinite"/>
                      </p:stCondLst>
                      <p:childTnLst>
                        <p:par>
                          <p:cTn id="987" fill="hold">
                            <p:stCondLst>
                              <p:cond delay="0"/>
                            </p:stCondLst>
                            <p:childTnLst>
                              <p:par>
                                <p:cTn id="9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0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500"/>
                            </p:stCondLst>
                            <p:childTnLst>
                              <p:par>
                                <p:cTn id="9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4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5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6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7" fill="hold">
                      <p:stCondLst>
                        <p:cond delay="indefinite"/>
                      </p:stCondLst>
                      <p:childTnLst>
                        <p:par>
                          <p:cTn id="998" fill="hold">
                            <p:stCondLst>
                              <p:cond delay="0"/>
                            </p:stCondLst>
                            <p:childTnLst>
                              <p:par>
                                <p:cTn id="99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1" dur="5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02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3" fill="hold">
                      <p:stCondLst>
                        <p:cond delay="indefinite"/>
                      </p:stCondLst>
                      <p:childTnLst>
                        <p:par>
                          <p:cTn id="1004" fill="hold">
                            <p:stCondLst>
                              <p:cond delay="0"/>
                            </p:stCondLst>
                            <p:childTnLst>
                              <p:par>
                                <p:cTn id="10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5" dur="10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6" dur="10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7"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0" dur="5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1" dur="5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2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3" fill="hold">
                      <p:stCondLst>
                        <p:cond delay="indefinite"/>
                      </p:stCondLst>
                      <p:childTnLst>
                        <p:par>
                          <p:cTn id="1024" fill="hold">
                            <p:stCondLst>
                              <p:cond delay="0"/>
                            </p:stCondLst>
                            <p:childTnLst>
                              <p:par>
                                <p:cTn id="10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7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500"/>
                            </p:stCondLst>
                            <p:childTnLst>
                              <p:par>
                                <p:cTn id="10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1" dur="5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2" dur="5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3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4" fill="hold">
                      <p:stCondLst>
                        <p:cond delay="indefinite"/>
                      </p:stCondLst>
                      <p:childTnLst>
                        <p:par>
                          <p:cTn id="1035" fill="hold">
                            <p:stCondLst>
                              <p:cond delay="0"/>
                            </p:stCondLst>
                            <p:childTnLst>
                              <p:par>
                                <p:cTn id="103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8" dur="500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39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0" fill="hold">
                      <p:stCondLst>
                        <p:cond delay="indefinite"/>
                      </p:stCondLst>
                      <p:childTnLst>
                        <p:par>
                          <p:cTn id="1041" fill="hold">
                            <p:stCondLst>
                              <p:cond delay="0"/>
                            </p:stCondLst>
                            <p:childTnLst>
                              <p:par>
                                <p:cTn id="10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2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3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4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7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0" fill="hold">
                      <p:stCondLst>
                        <p:cond delay="indefinite"/>
                      </p:stCondLst>
                      <p:childTnLst>
                        <p:par>
                          <p:cTn id="1061" fill="hold">
                            <p:stCondLst>
                              <p:cond delay="0"/>
                            </p:stCondLst>
                            <p:childTnLst>
                              <p:par>
                                <p:cTn id="10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4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8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9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0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1" fill="hold">
                      <p:stCondLst>
                        <p:cond delay="indefinite"/>
                      </p:stCondLst>
                      <p:childTnLst>
                        <p:par>
                          <p:cTn id="1072" fill="hold">
                            <p:stCondLst>
                              <p:cond delay="0"/>
                            </p:stCondLst>
                            <p:childTnLst>
                              <p:par>
                                <p:cTn id="107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5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76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7" fill="hold">
                      <p:stCondLst>
                        <p:cond delay="indefinite"/>
                      </p:stCondLst>
                      <p:childTnLst>
                        <p:par>
                          <p:cTn id="1078" fill="hold">
                            <p:stCondLst>
                              <p:cond delay="0"/>
                            </p:stCondLst>
                            <p:childTnLst>
                              <p:par>
                                <p:cTn id="10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7" fill="hold">
                      <p:stCondLst>
                        <p:cond delay="indefinite"/>
                      </p:stCondLst>
                      <p:childTnLst>
                        <p:par>
                          <p:cTn id="1088" fill="hold">
                            <p:stCondLst>
                              <p:cond delay="0"/>
                            </p:stCondLst>
                            <p:childTnLst>
                              <p:par>
                                <p:cTn id="10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1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2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3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4" fill="hold">
                      <p:stCondLst>
                        <p:cond delay="indefinite"/>
                      </p:stCondLst>
                      <p:childTnLst>
                        <p:par>
                          <p:cTn id="1095" fill="hold">
                            <p:stCondLst>
                              <p:cond delay="0"/>
                            </p:stCondLst>
                            <p:childTnLst>
                              <p:par>
                                <p:cTn id="109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8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9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0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1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2" fill="hold">
                      <p:stCondLst>
                        <p:cond delay="indefinite"/>
                      </p:stCondLst>
                      <p:childTnLst>
                        <p:par>
                          <p:cTn id="1103" fill="hold">
                            <p:stCondLst>
                              <p:cond delay="0"/>
                            </p:stCondLst>
                            <p:childTnLst>
                              <p:par>
                                <p:cTn id="110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6" dur="500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7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8" fill="hold">
                      <p:stCondLst>
                        <p:cond delay="indefinite"/>
                      </p:stCondLst>
                      <p:childTnLst>
                        <p:par>
                          <p:cTn id="1109" fill="hold">
                            <p:stCondLst>
                              <p:cond delay="0"/>
                            </p:stCondLst>
                            <p:childTnLst>
                              <p:par>
                                <p:cTn id="1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4" dur="5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15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6" fill="hold">
                      <p:stCondLst>
                        <p:cond delay="indefinite"/>
                      </p:stCondLst>
                      <p:childTnLst>
                        <p:par>
                          <p:cTn id="1117" fill="hold">
                            <p:stCondLst>
                              <p:cond delay="0"/>
                            </p:stCondLst>
                            <p:childTnLst>
                              <p:par>
                                <p:cTn id="111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0" dur="500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21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2" fill="hold">
                      <p:stCondLst>
                        <p:cond delay="indefinite"/>
                      </p:stCondLst>
                      <p:childTnLst>
                        <p:par>
                          <p:cTn id="1123" fill="hold">
                            <p:stCondLst>
                              <p:cond delay="0"/>
                            </p:stCondLst>
                            <p:childTnLst>
                              <p:par>
                                <p:cTn id="1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8" dur="5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29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0" fill="hold">
                      <p:stCondLst>
                        <p:cond delay="indefinite"/>
                      </p:stCondLst>
                      <p:childTnLst>
                        <p:par>
                          <p:cTn id="1131" fill="hold">
                            <p:stCondLst>
                              <p:cond delay="0"/>
                            </p:stCondLst>
                            <p:childTnLst>
                              <p:par>
                                <p:cTn id="11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4" dur="5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35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6" fill="hold">
                      <p:stCondLst>
                        <p:cond delay="indefinite"/>
                      </p:stCondLst>
                      <p:childTnLst>
                        <p:par>
                          <p:cTn id="1137" fill="hold">
                            <p:stCondLst>
                              <p:cond delay="0"/>
                            </p:stCondLst>
                            <p:childTnLst>
                              <p:par>
                                <p:cTn id="1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2" dur="5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43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4" fill="hold">
                      <p:stCondLst>
                        <p:cond delay="indefinite"/>
                      </p:stCondLst>
                      <p:childTnLst>
                        <p:par>
                          <p:cTn id="1145" fill="hold">
                            <p:stCondLst>
                              <p:cond delay="0"/>
                            </p:stCondLst>
                            <p:childTnLst>
                              <p:par>
                                <p:cTn id="114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8" dur="500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9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0" fill="hold">
                      <p:stCondLst>
                        <p:cond delay="indefinite"/>
                      </p:stCondLst>
                      <p:childTnLst>
                        <p:par>
                          <p:cTn id="1151" fill="hold">
                            <p:stCondLst>
                              <p:cond delay="0"/>
                            </p:stCondLst>
                            <p:childTnLst>
                              <p:par>
                                <p:cTn id="1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6" dur="5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5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8" fill="hold">
                      <p:stCondLst>
                        <p:cond delay="indefinite"/>
                      </p:stCondLst>
                      <p:childTnLst>
                        <p:par>
                          <p:cTn id="1159" fill="hold">
                            <p:stCondLst>
                              <p:cond delay="0"/>
                            </p:stCondLst>
                            <p:childTnLst>
                              <p:par>
                                <p:cTn id="116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2" dur="500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63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4" fill="hold">
                      <p:stCondLst>
                        <p:cond delay="indefinite"/>
                      </p:stCondLst>
                      <p:childTnLst>
                        <p:par>
                          <p:cTn id="1165" fill="hold">
                            <p:stCondLst>
                              <p:cond delay="0"/>
                            </p:stCondLst>
                            <p:childTnLst>
                              <p:par>
                                <p:cTn id="11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0"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7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2" fill="hold">
                      <p:stCondLst>
                        <p:cond delay="indefinite"/>
                      </p:stCondLst>
                      <p:childTnLst>
                        <p:par>
                          <p:cTn id="1173" fill="hold">
                            <p:stCondLst>
                              <p:cond delay="0"/>
                            </p:stCondLst>
                            <p:childTnLst>
                              <p:par>
                                <p:cTn id="117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6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7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0" fill="hold">
                      <p:stCondLst>
                        <p:cond delay="indefinite"/>
                      </p:stCondLst>
                      <p:childTnLst>
                        <p:par>
                          <p:cTn id="1181" fill="hold">
                            <p:stCondLst>
                              <p:cond delay="0"/>
                            </p:stCondLst>
                            <p:childTnLst>
                              <p:par>
                                <p:cTn id="118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4" dur="5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5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6" fill="hold">
                      <p:stCondLst>
                        <p:cond delay="indefinite"/>
                      </p:stCondLst>
                      <p:childTnLst>
                        <p:par>
                          <p:cTn id="1187" fill="hold">
                            <p:stCondLst>
                              <p:cond delay="0"/>
                            </p:stCondLst>
                            <p:childTnLst>
                              <p:par>
                                <p:cTn id="118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0" dur="500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91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4" dur="5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95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8" dur="500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99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0" fill="hold">
                      <p:stCondLst>
                        <p:cond delay="indefinite"/>
                      </p:stCondLst>
                      <p:childTnLst>
                        <p:par>
                          <p:cTn id="1201" fill="hold">
                            <p:stCondLst>
                              <p:cond delay="0"/>
                            </p:stCondLst>
                            <p:childTnLst>
                              <p:par>
                                <p:cTn id="120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4" dur="500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05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6" fill="hold">
                      <p:stCondLst>
                        <p:cond delay="indefinite"/>
                      </p:stCondLst>
                      <p:childTnLst>
                        <p:par>
                          <p:cTn id="1207" fill="hold">
                            <p:stCondLst>
                              <p:cond delay="0"/>
                            </p:stCondLst>
                            <p:childTnLst>
                              <p:par>
                                <p:cTn id="12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0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1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12" dur="500" tmFilter="0, 0; .2, .5; .8, .5; 1, 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3" dur="250" autoRev="1" fill="hold"/>
                                        <p:tgtEl>
                                          <p:spTgt spid="6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6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2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5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9" fill="hold">
                      <p:stCondLst>
                        <p:cond delay="indefinite"/>
                      </p:stCondLst>
                      <p:childTnLst>
                        <p:par>
                          <p:cTn id="1230" fill="hold">
                            <p:stCondLst>
                              <p:cond delay="0"/>
                            </p:stCondLst>
                            <p:childTnLst>
                              <p:par>
                                <p:cTn id="123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3" dur="500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34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5" fill="hold">
                            <p:stCondLst>
                              <p:cond delay="500"/>
                            </p:stCondLst>
                            <p:childTnLst>
                              <p:par>
                                <p:cTn id="123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7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0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3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9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4" fill="hold">
                      <p:stCondLst>
                        <p:cond delay="indefinite"/>
                      </p:stCondLst>
                      <p:childTnLst>
                        <p:par>
                          <p:cTn id="1255" fill="hold">
                            <p:stCondLst>
                              <p:cond delay="0"/>
                            </p:stCondLst>
                            <p:childTnLst>
                              <p:par>
                                <p:cTn id="12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8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9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60" dur="500" tmFilter="0, 0; .2, .5; .8, .5; 1, 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1" dur="250" autoRev="1" fill="hold"/>
                                        <p:tgtEl>
                                          <p:spTgt spid="7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4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0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3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6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7" fill="hold">
                      <p:stCondLst>
                        <p:cond delay="indefinite"/>
                      </p:stCondLst>
                      <p:childTnLst>
                        <p:par>
                          <p:cTn id="1278" fill="hold">
                            <p:stCondLst>
                              <p:cond delay="0"/>
                            </p:stCondLst>
                            <p:childTnLst>
                              <p:par>
                                <p:cTn id="127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1" dur="5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82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4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7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0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3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6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9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1" fill="hold">
                      <p:stCondLst>
                        <p:cond delay="indefinite"/>
                      </p:stCondLst>
                      <p:childTnLst>
                        <p:par>
                          <p:cTn id="1302" fill="hold">
                            <p:stCondLst>
                              <p:cond delay="0"/>
                            </p:stCondLst>
                            <p:childTnLst>
                              <p:par>
                                <p:cTn id="13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5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6" presetID="26" presetClass="emph" presetSubtype="0" repeatCount="indefinite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307" dur="500" tmFilter="0, 0; .2, .5; .8, .5; 1, 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08" dur="250" autoRev="1" fill="hold"/>
                                        <p:tgtEl>
                                          <p:spTgt spid="7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9" fill="hold">
                      <p:stCondLst>
                        <p:cond delay="indefinite"/>
                      </p:stCondLst>
                      <p:childTnLst>
                        <p:par>
                          <p:cTn id="1310" fill="hold">
                            <p:stCondLst>
                              <p:cond delay="0"/>
                            </p:stCondLst>
                            <p:childTnLst>
                              <p:par>
                                <p:cTn id="13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3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4" fill="hold">
                      <p:stCondLst>
                        <p:cond delay="indefinite"/>
                      </p:stCondLst>
                      <p:childTnLst>
                        <p:par>
                          <p:cTn id="1315" fill="hold">
                            <p:stCondLst>
                              <p:cond delay="0"/>
                            </p:stCondLst>
                            <p:childTnLst>
                              <p:par>
                                <p:cTn id="1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8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9" fill="hold">
                      <p:stCondLst>
                        <p:cond delay="indefinite"/>
                      </p:stCondLst>
                      <p:childTnLst>
                        <p:par>
                          <p:cTn id="1320" fill="hold">
                            <p:stCondLst>
                              <p:cond delay="0"/>
                            </p:stCondLst>
                            <p:childTnLst>
                              <p:par>
                                <p:cTn id="13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3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5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7" presetID="26" presetClass="emph" presetSubtype="0" repeatCount="indefinite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328" dur="500" tmFilter="0, 0; .2, .5; .8, .5; 1, 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29" dur="250" autoRev="1" fill="hold"/>
                                        <p:tgtEl>
                                          <p:spTgt spid="7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0" fill="hold">
                      <p:stCondLst>
                        <p:cond delay="indefinite"/>
                      </p:stCondLst>
                      <p:childTnLst>
                        <p:par>
                          <p:cTn id="1331" fill="hold">
                            <p:stCondLst>
                              <p:cond delay="0"/>
                            </p:stCondLst>
                            <p:childTnLst>
                              <p:par>
                                <p:cTn id="13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4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5" fill="hold">
                      <p:stCondLst>
                        <p:cond delay="indefinite"/>
                      </p:stCondLst>
                      <p:childTnLst>
                        <p:par>
                          <p:cTn id="1336" fill="hold">
                            <p:stCondLst>
                              <p:cond delay="0"/>
                            </p:stCondLst>
                            <p:childTnLst>
                              <p:par>
                                <p:cTn id="13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9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0" fill="hold">
                      <p:stCondLst>
                        <p:cond delay="indefinite"/>
                      </p:stCondLst>
                      <p:childTnLst>
                        <p:par>
                          <p:cTn id="1341" fill="hold">
                            <p:stCondLst>
                              <p:cond delay="0"/>
                            </p:stCondLst>
                            <p:childTnLst>
                              <p:par>
                                <p:cTn id="13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4" dur="5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45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6" fill="hold">
                            <p:stCondLst>
                              <p:cond delay="500"/>
                            </p:stCondLst>
                            <p:childTnLst>
                              <p:par>
                                <p:cTn id="13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8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1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4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7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0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2" fill="hold">
                      <p:stCondLst>
                        <p:cond delay="indefinite"/>
                      </p:stCondLst>
                      <p:childTnLst>
                        <p:par>
                          <p:cTn id="1363" fill="hold">
                            <p:stCondLst>
                              <p:cond delay="0"/>
                            </p:stCondLst>
                            <p:childTnLst>
                              <p:par>
                                <p:cTn id="136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6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6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8" fill="hold">
                      <p:stCondLst>
                        <p:cond delay="indefinite"/>
                      </p:stCondLst>
                      <p:childTnLst>
                        <p:par>
                          <p:cTn id="1369" fill="hold">
                            <p:stCondLst>
                              <p:cond delay="0"/>
                            </p:stCondLst>
                            <p:childTnLst>
                              <p:par>
                                <p:cTn id="137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2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7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4" fill="hold">
                      <p:stCondLst>
                        <p:cond delay="indefinite"/>
                      </p:stCondLst>
                      <p:childTnLst>
                        <p:par>
                          <p:cTn id="1375" fill="hold">
                            <p:stCondLst>
                              <p:cond delay="0"/>
                            </p:stCondLst>
                            <p:childTnLst>
                              <p:par>
                                <p:cTn id="137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7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0" fill="hold">
                      <p:stCondLst>
                        <p:cond delay="indefinite"/>
                      </p:stCondLst>
                      <p:childTnLst>
                        <p:par>
                          <p:cTn id="1381" fill="hold">
                            <p:stCondLst>
                              <p:cond delay="0"/>
                            </p:stCondLst>
                            <p:childTnLst>
                              <p:par>
                                <p:cTn id="138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4"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8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6" fill="hold">
                      <p:stCondLst>
                        <p:cond delay="indefinite"/>
                      </p:stCondLst>
                      <p:childTnLst>
                        <p:par>
                          <p:cTn id="1387" fill="hold">
                            <p:stCondLst>
                              <p:cond delay="0"/>
                            </p:stCondLst>
                            <p:childTnLst>
                              <p:par>
                                <p:cTn id="138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0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2" fill="hold">
                      <p:stCondLst>
                        <p:cond delay="indefinite"/>
                      </p:stCondLst>
                      <p:childTnLst>
                        <p:par>
                          <p:cTn id="1393" fill="hold">
                            <p:stCondLst>
                              <p:cond delay="0"/>
                            </p:stCondLst>
                            <p:childTnLst>
                              <p:par>
                                <p:cTn id="139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6"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8" fill="hold">
                      <p:stCondLst>
                        <p:cond delay="indefinite"/>
                      </p:stCondLst>
                      <p:childTnLst>
                        <p:par>
                          <p:cTn id="1399" fill="hold">
                            <p:stCondLst>
                              <p:cond delay="0"/>
                            </p:stCondLst>
                            <p:childTnLst>
                              <p:par>
                                <p:cTn id="140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2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0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500"/>
                            </p:stCondLst>
                            <p:childTnLst>
                              <p:par>
                                <p:cTn id="140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7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0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9" fill="hold">
                      <p:stCondLst>
                        <p:cond delay="indefinite"/>
                      </p:stCondLst>
                      <p:childTnLst>
                        <p:par>
                          <p:cTn id="1410" fill="hold">
                            <p:stCondLst>
                              <p:cond delay="0"/>
                            </p:stCondLst>
                            <p:childTnLst>
                              <p:par>
                                <p:cTn id="14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6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7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8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1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2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3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4" fill="hold">
                      <p:stCondLst>
                        <p:cond delay="indefinite"/>
                      </p:stCondLst>
                      <p:childTnLst>
                        <p:par>
                          <p:cTn id="1425" fill="hold">
                            <p:stCondLst>
                              <p:cond delay="0"/>
                            </p:stCondLst>
                            <p:childTnLst>
                              <p:par>
                                <p:cTn id="14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8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9" fill="hold">
                            <p:stCondLst>
                              <p:cond delay="500"/>
                            </p:stCondLst>
                            <p:childTnLst>
                              <p:par>
                                <p:cTn id="14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3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5" fill="hold">
                      <p:stCondLst>
                        <p:cond delay="indefinite"/>
                      </p:stCondLst>
                      <p:childTnLst>
                        <p:par>
                          <p:cTn id="1436" fill="hold">
                            <p:stCondLst>
                              <p:cond delay="0"/>
                            </p:stCondLst>
                            <p:childTnLst>
                              <p:par>
                                <p:cTn id="143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9"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4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1" fill="hold">
                      <p:stCondLst>
                        <p:cond delay="indefinite"/>
                      </p:stCondLst>
                      <p:childTnLst>
                        <p:par>
                          <p:cTn id="1442" fill="hold">
                            <p:stCondLst>
                              <p:cond delay="0"/>
                            </p:stCondLst>
                            <p:childTnLst>
                              <p:par>
                                <p:cTn id="14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3"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54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5" fill="hold">
                      <p:stCondLst>
                        <p:cond delay="indefinite"/>
                      </p:stCondLst>
                      <p:childTnLst>
                        <p:par>
                          <p:cTn id="1456" fill="hold">
                            <p:stCondLst>
                              <p:cond delay="0"/>
                            </p:stCondLst>
                            <p:childTnLst>
                              <p:par>
                                <p:cTn id="145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9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6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" grpId="0" animBg="1"/>
      <p:bldP spid="250" grpId="0" animBg="1"/>
      <p:bldP spid="383" grpId="0"/>
      <p:bldP spid="385" grpId="0"/>
      <p:bldP spid="213" grpId="0"/>
      <p:bldP spid="584" grpId="0" animBg="1"/>
      <p:bldP spid="585" grpId="0" animBg="1"/>
      <p:bldP spid="586" grpId="0" animBg="1"/>
      <p:bldP spid="587" grpId="0" animBg="1"/>
      <p:bldP spid="588" grpId="0" animBg="1"/>
      <p:bldP spid="589" grpId="0" animBg="1"/>
      <p:bldP spid="590" grpId="0" animBg="1"/>
      <p:bldP spid="591" grpId="0" animBg="1"/>
      <p:bldP spid="592" grpId="0" animBg="1"/>
      <p:bldP spid="593" grpId="0" animBg="1"/>
      <p:bldP spid="594" grpId="0" animBg="1"/>
      <p:bldP spid="595" grpId="0" animBg="1"/>
      <p:bldP spid="596" grpId="0" animBg="1"/>
      <p:bldP spid="597" grpId="0" animBg="1"/>
      <p:bldP spid="598" grpId="0" animBg="1"/>
      <p:bldP spid="599" grpId="0" animBg="1"/>
      <p:bldP spid="600" grpId="0" animBg="1"/>
      <p:bldP spid="601" grpId="0" animBg="1"/>
      <p:bldP spid="602" grpId="0" animBg="1"/>
      <p:bldP spid="603" grpId="0" animBg="1"/>
      <p:bldP spid="604" grpId="0" animBg="1"/>
      <p:bldP spid="605" grpId="0" animBg="1"/>
      <p:bldP spid="606" grpId="0" animBg="1"/>
      <p:bldP spid="607" grpId="0" animBg="1"/>
      <p:bldP spid="608" grpId="0" animBg="1"/>
      <p:bldP spid="609" grpId="0" animBg="1"/>
      <p:bldP spid="610" grpId="0" animBg="1"/>
      <p:bldP spid="611" grpId="0" animBg="1"/>
      <p:bldP spid="612" grpId="0" animBg="1"/>
      <p:bldP spid="613" grpId="0" animBg="1"/>
      <p:bldP spid="614" grpId="0" animBg="1"/>
      <p:bldP spid="615" grpId="0" animBg="1"/>
      <p:bldP spid="616" grpId="0" animBg="1"/>
      <p:bldP spid="617" grpId="0" animBg="1"/>
      <p:bldP spid="618" grpId="0" animBg="1"/>
      <p:bldP spid="619" grpId="0" animBg="1"/>
      <p:bldP spid="620" grpId="0" animBg="1"/>
      <p:bldP spid="621" grpId="0" animBg="1"/>
      <p:bldP spid="622" grpId="0" animBg="1"/>
      <p:bldP spid="623" grpId="0" animBg="1"/>
      <p:bldP spid="625" grpId="0" animBg="1"/>
      <p:bldP spid="627" grpId="0"/>
      <p:bldP spid="628" grpId="0"/>
      <p:bldP spid="629" grpId="0"/>
      <p:bldP spid="630" grpId="0"/>
      <p:bldP spid="631" grpId="0"/>
      <p:bldP spid="632" grpId="0"/>
      <p:bldP spid="633" grpId="0"/>
      <p:bldP spid="634" grpId="0"/>
      <p:bldP spid="635" grpId="0"/>
      <p:bldP spid="636" grpId="0"/>
      <p:bldP spid="637" grpId="0"/>
      <p:bldP spid="638" grpId="0"/>
      <p:bldP spid="639" grpId="0" animBg="1"/>
      <p:bldP spid="639" grpId="1" animBg="1"/>
      <p:bldP spid="640" grpId="0" animBg="1"/>
      <p:bldP spid="640" grpId="1" animBg="1"/>
      <p:bldP spid="641" grpId="0"/>
      <p:bldP spid="642" grpId="0"/>
      <p:bldP spid="642" grpId="1"/>
      <p:bldP spid="642" grpId="2"/>
      <p:bldP spid="642" grpId="3"/>
      <p:bldP spid="642" grpId="4"/>
      <p:bldP spid="643" grpId="0"/>
      <p:bldP spid="643" grpId="1"/>
      <p:bldP spid="643" grpId="2"/>
      <p:bldP spid="643" grpId="3"/>
      <p:bldP spid="643" grpId="4"/>
      <p:bldP spid="644" grpId="0"/>
      <p:bldP spid="644" grpId="1"/>
      <p:bldP spid="644" grpId="2"/>
      <p:bldP spid="644" grpId="3"/>
      <p:bldP spid="644" grpId="4"/>
      <p:bldP spid="645" grpId="0"/>
      <p:bldP spid="646" grpId="0"/>
      <p:bldP spid="647" grpId="0"/>
      <p:bldP spid="648" grpId="0"/>
      <p:bldP spid="649" grpId="0"/>
      <p:bldP spid="650" grpId="0"/>
      <p:bldP spid="651" grpId="0"/>
      <p:bldP spid="651" grpId="1"/>
      <p:bldP spid="652" grpId="0"/>
      <p:bldP spid="653" grpId="0"/>
      <p:bldP spid="654" grpId="0"/>
      <p:bldP spid="655" grpId="0"/>
      <p:bldP spid="655" grpId="1"/>
      <p:bldP spid="656" grpId="0"/>
      <p:bldP spid="656" grpId="1"/>
      <p:bldP spid="657" grpId="0"/>
      <p:bldP spid="657" grpId="1"/>
      <p:bldP spid="658" grpId="0"/>
      <p:bldP spid="659" grpId="0"/>
      <p:bldP spid="659" grpId="1"/>
      <p:bldP spid="659" grpId="2"/>
      <p:bldP spid="660" grpId="0"/>
      <p:bldP spid="661" grpId="0" animBg="1"/>
      <p:bldP spid="661" grpId="1" animBg="1"/>
      <p:bldP spid="662" grpId="0"/>
      <p:bldP spid="663" grpId="0"/>
      <p:bldP spid="664" grpId="0"/>
      <p:bldP spid="664" grpId="1"/>
      <p:bldP spid="665" grpId="0" animBg="1"/>
      <p:bldP spid="665" grpId="1" animBg="1"/>
      <p:bldP spid="666" grpId="0" animBg="1"/>
      <p:bldP spid="666" grpId="1" animBg="1"/>
      <p:bldP spid="667" grpId="0" animBg="1"/>
      <p:bldP spid="667" grpId="1" animBg="1"/>
      <p:bldP spid="668" grpId="0" animBg="1"/>
      <p:bldP spid="668" grpId="1" animBg="1"/>
      <p:bldP spid="669" grpId="0" animBg="1"/>
      <p:bldP spid="669" grpId="1" animBg="1"/>
      <p:bldP spid="670" grpId="0"/>
      <p:bldP spid="670" grpId="1"/>
      <p:bldP spid="671" grpId="0"/>
      <p:bldP spid="671" grpId="1"/>
      <p:bldP spid="672" grpId="0"/>
      <p:bldP spid="672" grpId="1"/>
      <p:bldP spid="673" grpId="0"/>
      <p:bldP spid="673" grpId="1"/>
      <p:bldP spid="674" grpId="0" animBg="1"/>
      <p:bldP spid="674" grpId="1" animBg="1"/>
      <p:bldP spid="675" grpId="0"/>
      <p:bldP spid="676" grpId="0"/>
      <p:bldP spid="677" grpId="0"/>
      <p:bldP spid="678" grpId="0"/>
      <p:bldP spid="679" grpId="0"/>
      <p:bldP spid="686" grpId="0" animBg="1"/>
      <p:bldP spid="686" grpId="1" animBg="1"/>
      <p:bldP spid="687" grpId="0" animBg="1"/>
      <p:bldP spid="687" grpId="1" animBg="1"/>
      <p:bldP spid="688" grpId="0"/>
      <p:bldP spid="689" grpId="0"/>
      <p:bldP spid="691" grpId="0"/>
      <p:bldP spid="692" grpId="0" animBg="1"/>
      <p:bldP spid="692" grpId="1" animBg="1"/>
      <p:bldP spid="693" grpId="0" animBg="1"/>
      <p:bldP spid="693" grpId="1" animBg="1"/>
      <p:bldP spid="694" grpId="0" animBg="1"/>
      <p:bldP spid="694" grpId="1" animBg="1"/>
      <p:bldP spid="695" grpId="0" animBg="1"/>
      <p:bldP spid="695" grpId="1" animBg="1"/>
      <p:bldP spid="696" grpId="0" animBg="1"/>
      <p:bldP spid="696" grpId="1" animBg="1"/>
      <p:bldP spid="698" grpId="0" animBg="1"/>
      <p:bldP spid="698" grpId="1" animBg="1"/>
      <p:bldP spid="699" grpId="0" animBg="1"/>
      <p:bldP spid="699" grpId="1" animBg="1"/>
      <p:bldP spid="700" grpId="0" animBg="1"/>
      <p:bldP spid="700" grpId="1" animBg="1"/>
      <p:bldP spid="701" grpId="0" animBg="1"/>
      <p:bldP spid="701" grpId="1" animBg="1"/>
      <p:bldP spid="707" grpId="0"/>
      <p:bldP spid="708" grpId="0"/>
      <p:bldP spid="709" grpId="0"/>
      <p:bldP spid="710" grpId="0"/>
      <p:bldP spid="711" grpId="0"/>
      <p:bldP spid="712" grpId="0"/>
      <p:bldP spid="713" grpId="0" animBg="1"/>
      <p:bldP spid="713" grpId="1" animBg="1"/>
      <p:bldP spid="714" grpId="0" animBg="1"/>
      <p:bldP spid="714" grpId="1" animBg="1"/>
      <p:bldP spid="717" grpId="0"/>
      <p:bldP spid="718" grpId="0"/>
      <p:bldP spid="719" grpId="0"/>
      <p:bldP spid="720" grpId="0"/>
      <p:bldP spid="721" grpId="0"/>
      <p:bldP spid="723" grpId="0"/>
      <p:bldP spid="725" grpId="0"/>
      <p:bldP spid="725" grpId="1"/>
      <p:bldP spid="748" grpId="0" animBg="1"/>
      <p:bldP spid="748" grpId="1" animBg="1"/>
      <p:bldP spid="748" grpId="2" animBg="1"/>
      <p:bldP spid="749" grpId="0" animBg="1"/>
      <p:bldP spid="749" grpId="1" animBg="1"/>
      <p:bldP spid="750" grpId="0"/>
      <p:bldP spid="750" grpId="1"/>
      <p:bldP spid="752" grpId="0" animBg="1"/>
      <p:bldP spid="752" grpId="1" animBg="1"/>
      <p:bldP spid="753" grpId="0"/>
      <p:bldP spid="753" grpId="1"/>
      <p:bldP spid="754" grpId="0"/>
      <p:bldP spid="755" grpId="0"/>
      <p:bldP spid="759" grpId="0"/>
      <p:bldP spid="760" grpId="0"/>
      <p:bldP spid="208" grpId="0"/>
      <p:bldP spid="214" grpId="0"/>
      <p:bldP spid="215" grpId="0"/>
      <p:bldP spid="216" grpId="0"/>
      <p:bldP spid="225" grpId="0"/>
      <p:bldP spid="226" grpId="0"/>
      <p:bldP spid="227" grpId="0"/>
      <p:bldP spid="243" grpId="0" animBg="1"/>
      <p:bldP spid="244" grpId="0" animBg="1"/>
      <p:bldP spid="245" grpId="0" animBg="1"/>
      <p:bldP spid="246" grpId="0" animBg="1"/>
      <p:bldP spid="248" grpId="0" animBg="1"/>
      <p:bldP spid="251" grpId="0"/>
      <p:bldP spid="251" grpId="1"/>
      <p:bldP spid="251" grpId="2"/>
      <p:bldP spid="251" grpId="3"/>
      <p:bldP spid="251" grpId="4"/>
      <p:bldP spid="252" grpId="0"/>
      <p:bldP spid="253" grpId="0"/>
      <p:bldP spid="254" grpId="0"/>
      <p:bldP spid="254" grpId="1"/>
      <p:bldP spid="256" grpId="0" animBg="1"/>
      <p:bldP spid="256" grpId="1" animBg="1"/>
      <p:bldP spid="258" grpId="0"/>
      <p:bldP spid="258" grpId="1"/>
      <p:bldP spid="259" grpId="0" animBg="1"/>
      <p:bldP spid="259" grpId="1" animBg="1"/>
      <p:bldP spid="267" grpId="0"/>
      <p:bldP spid="268" grpId="0"/>
      <p:bldP spid="280" grpId="0" animBg="1"/>
      <p:bldP spid="280" grpId="1" animBg="1"/>
      <p:bldP spid="724" grpId="0" animBg="1"/>
      <p:bldP spid="724" grpId="1" animBg="1"/>
      <p:bldP spid="233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/>
      <p:bldP spid="242" grpId="1"/>
      <p:bldP spid="242" grpId="2"/>
      <p:bldP spid="242" grpId="3"/>
      <p:bldP spid="242" grpId="4"/>
      <p:bldP spid="270" grpId="0"/>
      <p:bldP spid="271" grpId="0"/>
      <p:bldP spid="272" grpId="0"/>
      <p:bldP spid="272" grpId="1"/>
      <p:bldP spid="273" grpId="0" animBg="1"/>
      <p:bldP spid="273" grpId="1" animBg="1"/>
      <p:bldP spid="274" grpId="0"/>
      <p:bldP spid="274" grpId="1"/>
      <p:bldP spid="275" grpId="0" animBg="1"/>
      <p:bldP spid="275" grpId="1" animBg="1"/>
      <p:bldP spid="282" grpId="0"/>
      <p:bldP spid="283" grpId="0"/>
      <p:bldP spid="289" grpId="0" animBg="1"/>
      <p:bldP spid="289" grpId="1" animBg="1"/>
      <p:bldP spid="715" grpId="0" animBg="1"/>
      <p:bldP spid="715" grpId="1" animBg="1"/>
      <p:bldP spid="715" grpId="2" animBg="1"/>
      <p:bldP spid="697" grpId="0" animBg="1"/>
      <p:bldP spid="697" grpId="1" animBg="1"/>
      <p:bldP spid="697" grpId="2" animBg="1"/>
      <p:bldP spid="716" grpId="0" animBg="1"/>
      <p:bldP spid="716" grpId="1" animBg="1"/>
      <p:bldP spid="744" grpId="0" animBg="1"/>
      <p:bldP spid="744" grpId="1" animBg="1"/>
      <p:bldP spid="745" grpId="0"/>
      <p:bldP spid="745" grpId="1"/>
      <p:bldP spid="747" grpId="0"/>
      <p:bldP spid="747" grpId="1"/>
      <p:bldP spid="741" grpId="0" animBg="1"/>
      <p:bldP spid="741" grpId="1" animBg="1"/>
      <p:bldP spid="743" grpId="0"/>
      <p:bldP spid="743" grpId="1"/>
      <p:bldP spid="758" grpId="0"/>
      <p:bldP spid="758" grpId="1"/>
      <p:bldP spid="737" grpId="0" animBg="1"/>
      <p:bldP spid="737" grpId="1" animBg="1"/>
      <p:bldP spid="738" grpId="0"/>
      <p:bldP spid="738" grpId="1"/>
      <p:bldP spid="740" grpId="0"/>
      <p:bldP spid="740" grpId="1"/>
      <p:bldP spid="733" grpId="0" animBg="1"/>
      <p:bldP spid="733" grpId="1" animBg="1"/>
      <p:bldP spid="734" grpId="0"/>
      <p:bldP spid="734" grpId="1"/>
      <p:bldP spid="736" grpId="0"/>
      <p:bldP spid="736" grpId="1"/>
      <p:bldP spid="729" grpId="0" animBg="1"/>
      <p:bldP spid="729" grpId="1" animBg="1"/>
      <p:bldP spid="730" grpId="0"/>
      <p:bldP spid="730" grpId="1"/>
      <p:bldP spid="732" grpId="0"/>
      <p:bldP spid="732" grpId="1"/>
      <p:bldP spid="276" grpId="0" animBg="1"/>
      <p:bldP spid="276" grpId="1" animBg="1"/>
      <p:bldP spid="277" grpId="0"/>
      <p:bldP spid="277" grpId="1"/>
      <p:bldP spid="279" grpId="0"/>
      <p:bldP spid="279" grpId="1"/>
      <p:bldP spid="285" grpId="0" animBg="1"/>
      <p:bldP spid="285" grpId="1" animBg="1"/>
      <p:bldP spid="286" grpId="0"/>
      <p:bldP spid="286" grpId="1"/>
      <p:bldP spid="288" grpId="0"/>
      <p:bldP spid="288" grpId="1"/>
      <p:bldP spid="751" grpId="0" animBg="1"/>
      <p:bldP spid="751" grpId="1" animBg="1"/>
      <p:bldP spid="751" grpId="2" animBg="1"/>
      <p:bldP spid="756" grpId="0"/>
      <p:bldP spid="757" grpId="0"/>
      <p:bldP spid="269" grpId="0"/>
      <p:bldP spid="284" grpId="0"/>
      <p:bldP spid="703" grpId="0" animBg="1"/>
      <p:bldP spid="703" grpId="1" animBg="1"/>
      <p:bldP spid="704" grpId="0" animBg="1"/>
      <p:bldP spid="704" grpId="1" animBg="1"/>
      <p:bldP spid="705" grpId="0" animBg="1"/>
      <p:bldP spid="705" grpId="1" animBg="1"/>
      <p:bldP spid="706" grpId="0" animBg="1"/>
      <p:bldP spid="706" grpId="1" animBg="1"/>
      <p:bldP spid="260" grpId="0" animBg="1"/>
      <p:bldP spid="260" grpId="1" animBg="1"/>
      <p:bldP spid="281" grpId="0" animBg="1"/>
      <p:bldP spid="281" grpId="1" animBg="1"/>
      <p:bldP spid="702" grpId="0" animBg="1"/>
      <p:bldP spid="702" grpId="1" animBg="1"/>
      <p:bldP spid="702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9" name="Table 2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811746"/>
              </p:ext>
            </p:extLst>
          </p:nvPr>
        </p:nvGraphicFramePr>
        <p:xfrm>
          <a:off x="327693" y="597545"/>
          <a:ext cx="5480178" cy="79472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5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1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37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37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37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223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482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31356" y="577042"/>
            <a:ext cx="5429967" cy="771809"/>
            <a:chOff x="427189" y="1433371"/>
            <a:chExt cx="5429967" cy="771809"/>
          </a:xfrm>
        </p:grpSpPr>
        <p:sp>
          <p:nvSpPr>
            <p:cNvPr id="230" name="TextBox 229"/>
            <p:cNvSpPr txBox="1"/>
            <p:nvPr/>
          </p:nvSpPr>
          <p:spPr>
            <a:xfrm>
              <a:off x="545893" y="1433371"/>
              <a:ext cx="70967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Class interva</a:t>
              </a:r>
              <a:r>
                <a:rPr lang="en-US" sz="1300" b="1" dirty="0">
                  <a:solidFill>
                    <a:prstClr val="white"/>
                  </a:solidFill>
                  <a:latin typeface="Tw Cen MT" panose="020B0602020104020603" pitchFamily="34" charset="0"/>
                </a:rPr>
                <a:t>l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427189" y="1912792"/>
              <a:ext cx="9470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Frequency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399900" y="1542339"/>
              <a:ext cx="70911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50 – 70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574110" y="1912792"/>
              <a:ext cx="36069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18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2022574" y="1542339"/>
              <a:ext cx="7090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70 – 90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2197282" y="1912792"/>
              <a:ext cx="3596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12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2659477" y="1542339"/>
              <a:ext cx="79617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90 – 110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2869601" y="1912792"/>
              <a:ext cx="3579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13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3370592" y="1543787"/>
              <a:ext cx="88074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110 – 130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3613192" y="1912792"/>
              <a:ext cx="3596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27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4162680" y="1542339"/>
              <a:ext cx="90510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130 – 150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4444594" y="1912792"/>
              <a:ext cx="28748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8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4952049" y="1542339"/>
              <a:ext cx="90510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150 – 170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5225680" y="1912792"/>
              <a:ext cx="35784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22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383" name="TextBox 382"/>
          <p:cNvSpPr txBox="1"/>
          <p:nvPr/>
        </p:nvSpPr>
        <p:spPr>
          <a:xfrm>
            <a:off x="5979990" y="123478"/>
            <a:ext cx="896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(4 marks)</a:t>
            </a:r>
            <a:endParaRPr lang="en-US" sz="14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385" name="TextBox 384"/>
          <p:cNvSpPr txBox="1"/>
          <p:nvPr/>
        </p:nvSpPr>
        <p:spPr>
          <a:xfrm>
            <a:off x="660617" y="130501"/>
            <a:ext cx="5510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Find the mean of each of the following frequency distributions (5 – 14)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pSp>
        <p:nvGrpSpPr>
          <p:cNvPr id="210" name="Group 209"/>
          <p:cNvGrpSpPr/>
          <p:nvPr/>
        </p:nvGrpSpPr>
        <p:grpSpPr>
          <a:xfrm>
            <a:off x="148296" y="123478"/>
            <a:ext cx="576064" cy="405288"/>
            <a:chOff x="2458839" y="1894629"/>
            <a:chExt cx="576064" cy="405288"/>
          </a:xfrm>
        </p:grpSpPr>
        <p:sp>
          <p:nvSpPr>
            <p:cNvPr id="211" name="Flowchart: Sequential Access Storage 210"/>
            <p:cNvSpPr/>
            <p:nvPr/>
          </p:nvSpPr>
          <p:spPr>
            <a:xfrm>
              <a:off x="2540770" y="1894629"/>
              <a:ext cx="412202" cy="353316"/>
            </a:xfrm>
            <a:prstGeom prst="flowChartMagneticTap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2458839" y="1899807"/>
              <a:ext cx="576064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prstClr val="white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6</a:t>
              </a:r>
              <a:endParaRPr lang="en-US" sz="2000" b="1" dirty="0">
                <a:solidFill>
                  <a:prstClr val="white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3" name="TextBox 212"/>
          <p:cNvSpPr txBox="1"/>
          <p:nvPr/>
        </p:nvSpPr>
        <p:spPr>
          <a:xfrm>
            <a:off x="164192" y="1342942"/>
            <a:ext cx="79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900"/>
                </a:solidFill>
                <a:latin typeface="Tw Cen MT" panose="020B0602020104020603" pitchFamily="34" charset="0"/>
              </a:rPr>
              <a:t>Sol.</a:t>
            </a:r>
            <a:endParaRPr lang="en-US" sz="2000" b="1" dirty="0">
              <a:solidFill>
                <a:srgbClr val="FF9900"/>
              </a:solidFill>
              <a:latin typeface="Tw Cen MT" panose="020B0602020104020603" pitchFamily="34" charset="0"/>
            </a:endParaRPr>
          </a:p>
        </p:txBody>
      </p:sp>
      <p:sp>
        <p:nvSpPr>
          <p:cNvPr id="724" name="TextBox 723" hidden="1"/>
          <p:cNvSpPr txBox="1"/>
          <p:nvPr/>
        </p:nvSpPr>
        <p:spPr>
          <a:xfrm>
            <a:off x="5317635" y="2975653"/>
            <a:ext cx="2817310" cy="338554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prstClr val="black"/>
                </a:solidFill>
                <a:latin typeface="Tw Cen MT" panose="020B0602020104020603" pitchFamily="34" charset="0"/>
                <a:cs typeface="Consolas" panose="020B0609020204030204" pitchFamily="49" charset="0"/>
              </a:rPr>
              <a:t>g is  the G.C.D. of all values of </a:t>
            </a:r>
            <a:r>
              <a:rPr lang="en-US" sz="1600" b="1" dirty="0">
                <a:solidFill>
                  <a:prstClr val="black"/>
                </a:solidFill>
                <a:latin typeface="Tw Cen MT" panose="020B0602020104020603" pitchFamily="34" charset="0"/>
                <a:cs typeface="MV Boli" pitchFamily="2" charset="0"/>
              </a:rPr>
              <a:t>d</a:t>
            </a:r>
            <a:r>
              <a:rPr lang="en-US" sz="1600" b="1" baseline="-25000" dirty="0">
                <a:solidFill>
                  <a:prstClr val="black"/>
                </a:solidFill>
                <a:latin typeface="Tw Cen MT" panose="020B0602020104020603" pitchFamily="34" charset="0"/>
                <a:cs typeface="MV Boli" pitchFamily="2" charset="0"/>
              </a:rPr>
              <a:t>i </a:t>
            </a:r>
            <a:endParaRPr lang="en-US" sz="1600" b="1" i="1" baseline="-25000" dirty="0">
              <a:solidFill>
                <a:prstClr val="black"/>
              </a:solidFill>
              <a:latin typeface="Tw Cen MT" panose="020B0602020104020603" pitchFamily="34" charset="0"/>
              <a:cs typeface="Consolas" panose="020B0609020204030204" pitchFamily="49" charset="0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6876256" y="-524594"/>
            <a:ext cx="2148311" cy="33855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Additional Example</a:t>
            </a:r>
            <a:endParaRPr lang="en-US" sz="1600" b="1" kern="0" dirty="0">
              <a:solidFill>
                <a:prstClr val="black"/>
              </a:solidFill>
              <a:latin typeface="Rockwell"/>
              <a:cs typeface="Calibri" pitchFamily="34" charset="0"/>
            </a:endParaRPr>
          </a:p>
        </p:txBody>
      </p:sp>
      <p:grpSp>
        <p:nvGrpSpPr>
          <p:cNvPr id="234" name="Group 233"/>
          <p:cNvGrpSpPr/>
          <p:nvPr/>
        </p:nvGrpSpPr>
        <p:grpSpPr>
          <a:xfrm>
            <a:off x="1075108" y="2249305"/>
            <a:ext cx="349776" cy="338554"/>
            <a:chOff x="8080718" y="925695"/>
            <a:chExt cx="349776" cy="338554"/>
          </a:xfrm>
        </p:grpSpPr>
        <p:sp>
          <p:nvSpPr>
            <p:cNvPr id="235" name="TextBox 234"/>
            <p:cNvSpPr txBox="1"/>
            <p:nvPr/>
          </p:nvSpPr>
          <p:spPr>
            <a:xfrm>
              <a:off x="8080718" y="925695"/>
              <a:ext cx="349776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i="1" dirty="0" smtClean="0">
                  <a:solidFill>
                    <a:prstClr val="white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 u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236" name="Straight Connector 235"/>
            <p:cNvCxnSpPr/>
            <p:nvPr/>
          </p:nvCxnSpPr>
          <p:spPr>
            <a:xfrm>
              <a:off x="8225981" y="1014073"/>
              <a:ext cx="10099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TextBox 236"/>
          <p:cNvSpPr txBox="1"/>
          <p:nvPr/>
        </p:nvSpPr>
        <p:spPr>
          <a:xfrm>
            <a:off x="1295838" y="2270001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1577897" y="2096558"/>
            <a:ext cx="6858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sz="1600" b="1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f</a:t>
            </a:r>
            <a:r>
              <a:rPr lang="en-US" sz="1600" b="1" baseline="-25000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i</a:t>
            </a:r>
            <a:r>
              <a:rPr lang="en-US" sz="1600" b="1" i="1" dirty="0" err="1">
                <a:solidFill>
                  <a:prstClr val="white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</a:t>
            </a:r>
            <a:r>
              <a:rPr lang="en-US" sz="1600" b="1" baseline="-25000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i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239" name="Straight Connector 238"/>
          <p:cNvCxnSpPr/>
          <p:nvPr/>
        </p:nvCxnSpPr>
        <p:spPr>
          <a:xfrm>
            <a:off x="1661499" y="2437123"/>
            <a:ext cx="498721" cy="214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0" name="TextBox 239"/>
          <p:cNvSpPr txBox="1"/>
          <p:nvPr/>
        </p:nvSpPr>
        <p:spPr>
          <a:xfrm>
            <a:off x="1629524" y="2376042"/>
            <a:ext cx="514886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sz="1600" b="1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f</a:t>
            </a:r>
            <a:r>
              <a:rPr lang="en-US" sz="1600" b="1" baseline="-25000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i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1295838" y="2864034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1544154" y="2747899"/>
            <a:ext cx="559471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– 91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270" name="Straight Connector 269"/>
          <p:cNvCxnSpPr/>
          <p:nvPr/>
        </p:nvCxnSpPr>
        <p:spPr>
          <a:xfrm>
            <a:off x="1612264" y="3032447"/>
            <a:ext cx="539149" cy="864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1" name="TextBox 270"/>
          <p:cNvSpPr txBox="1"/>
          <p:nvPr/>
        </p:nvSpPr>
        <p:spPr>
          <a:xfrm>
            <a:off x="1551973" y="2985838"/>
            <a:ext cx="653376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70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305363" y="3392463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1067805" y="3388627"/>
            <a:ext cx="349776" cy="338554"/>
            <a:chOff x="8061262" y="935423"/>
            <a:chExt cx="349776" cy="338554"/>
          </a:xfrm>
        </p:grpSpPr>
        <p:sp>
          <p:nvSpPr>
            <p:cNvPr id="274" name="TextBox 273"/>
            <p:cNvSpPr txBox="1"/>
            <p:nvPr/>
          </p:nvSpPr>
          <p:spPr>
            <a:xfrm>
              <a:off x="8061262" y="935423"/>
              <a:ext cx="349776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i="1" dirty="0" smtClean="0">
                  <a:solidFill>
                    <a:prstClr val="white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 u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275" name="Straight Connector 274"/>
            <p:cNvCxnSpPr/>
            <p:nvPr/>
          </p:nvCxnSpPr>
          <p:spPr>
            <a:xfrm>
              <a:off x="8225981" y="1014073"/>
              <a:ext cx="10099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280"/>
          <p:cNvGrpSpPr/>
          <p:nvPr/>
        </p:nvGrpSpPr>
        <p:grpSpPr>
          <a:xfrm>
            <a:off x="714483" y="1676591"/>
            <a:ext cx="2173974" cy="419967"/>
            <a:chOff x="3577572" y="3907352"/>
            <a:chExt cx="2173974" cy="419967"/>
          </a:xfrm>
        </p:grpSpPr>
        <p:sp>
          <p:nvSpPr>
            <p:cNvPr id="282" name="Rectangle 281"/>
            <p:cNvSpPr/>
            <p:nvPr/>
          </p:nvSpPr>
          <p:spPr>
            <a:xfrm>
              <a:off x="3577572" y="3907352"/>
              <a:ext cx="2122768" cy="419967"/>
            </a:xfrm>
            <a:prstGeom prst="rect">
              <a:avLst/>
            </a:prstGeom>
            <a:solidFill>
              <a:schemeClr val="accent4">
                <a:lumMod val="75000"/>
                <a:alpha val="4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4628983" y="4013253"/>
              <a:ext cx="995000" cy="216024"/>
            </a:xfrm>
            <a:prstGeom prst="roundRect">
              <a:avLst/>
            </a:prstGeom>
            <a:solidFill>
              <a:srgbClr val="FFFF00">
                <a:alpha val="67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4563818" y="3959229"/>
              <a:ext cx="875754" cy="32316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  <a:sym typeface="Symbol"/>
                </a:rPr>
                <a:t> </a:t>
              </a:r>
              <a:r>
                <a:rPr lang="en-US" sz="1500" b="1" dirty="0" err="1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f</a:t>
              </a:r>
              <a:r>
                <a:rPr lang="en-US" sz="1500" b="1" baseline="-25000" dirty="0" err="1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1500" b="1" i="1" dirty="0" err="1">
                  <a:solidFill>
                    <a:srgbClr val="002060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u</a:t>
              </a:r>
              <a:r>
                <a:rPr lang="en-US" sz="1500" b="1" baseline="-25000" dirty="0" err="1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1500" b="1" baseline="-25000" dirty="0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  </a:t>
              </a:r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=</a:t>
              </a:r>
              <a:endParaRPr lang="en-US" sz="15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5173768" y="3959229"/>
              <a:ext cx="577778" cy="32316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  <a:sym typeface="Symbol"/>
                </a:rPr>
                <a:t> 61</a:t>
              </a:r>
              <a:endParaRPr lang="en-US" sz="15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86" name="Rounded Rectangle 285"/>
            <p:cNvSpPr/>
            <p:nvPr/>
          </p:nvSpPr>
          <p:spPr>
            <a:xfrm>
              <a:off x="3628514" y="4008762"/>
              <a:ext cx="946709" cy="216024"/>
            </a:xfrm>
            <a:prstGeom prst="roundRect">
              <a:avLst/>
            </a:prstGeom>
            <a:solidFill>
              <a:srgbClr val="FFFF00">
                <a:alpha val="67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287" name="TextBox 286"/>
            <p:cNvSpPr txBox="1"/>
            <p:nvPr/>
          </p:nvSpPr>
          <p:spPr>
            <a:xfrm>
              <a:off x="3583205" y="3959543"/>
              <a:ext cx="675185" cy="32316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rgbClr val="002060"/>
                  </a:solidFill>
                  <a:latin typeface="Tw Cen MT" panose="020B0602020104020603" pitchFamily="34" charset="0"/>
                  <a:sym typeface="Symbol"/>
                </a:rPr>
                <a:t> </a:t>
              </a:r>
              <a:r>
                <a:rPr lang="en-US" sz="1500" b="1" dirty="0" err="1">
                  <a:solidFill>
                    <a:srgbClr val="002060"/>
                  </a:solidFill>
                  <a:latin typeface="Tw Cen MT" panose="020B0602020104020603" pitchFamily="34" charset="0"/>
                </a:rPr>
                <a:t>f</a:t>
              </a:r>
              <a:r>
                <a:rPr lang="en-US" sz="1500" b="1" baseline="-25000" dirty="0" err="1">
                  <a:solidFill>
                    <a:srgbClr val="002060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15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  </a:t>
              </a:r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=</a:t>
              </a:r>
              <a:endParaRPr lang="en-US" sz="15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4118356" y="3959543"/>
              <a:ext cx="492444" cy="32316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  <a:sym typeface="Symbol"/>
                </a:rPr>
                <a:t>100</a:t>
              </a:r>
              <a:endParaRPr lang="en-US" sz="15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318" name="TextBox 317"/>
          <p:cNvSpPr txBox="1"/>
          <p:nvPr/>
        </p:nvSpPr>
        <p:spPr>
          <a:xfrm>
            <a:off x="722033" y="3383515"/>
            <a:ext cx="362600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1503127" y="3382484"/>
            <a:ext cx="61836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0.61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5" name="TextBox 324"/>
              <p:cNvSpPr txBox="1"/>
              <p:nvPr/>
            </p:nvSpPr>
            <p:spPr>
              <a:xfrm>
                <a:off x="2859984" y="2265024"/>
                <a:ext cx="1018227" cy="338554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b="1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dirty="0" smtClean="0">
                            <a:solidFill>
                              <a:prstClr val="white"/>
                            </a:solidFill>
                            <a:latin typeface="Cambria Math"/>
                            <a:cs typeface="Times" panose="020206030504050203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600" b="1" dirty="0" smtClean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) </a:t>
                </a:r>
                <a:endParaRPr lang="en-US" sz="1600" b="1" dirty="0">
                  <a:solidFill>
                    <a:prstClr val="white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325" name="TextBox 3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84" y="2265024"/>
                <a:ext cx="1018227" cy="338554"/>
              </a:xfrm>
              <a:prstGeom prst="rect">
                <a:avLst/>
              </a:prstGeom>
              <a:blipFill rotWithShape="1">
                <a:blip r:embed="rId3"/>
                <a:stretch>
                  <a:fillRect l="-2994" t="-3636" r="-14970" b="-2545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6" name="TextBox 325"/>
          <p:cNvSpPr txBox="1"/>
          <p:nvPr/>
        </p:nvSpPr>
        <p:spPr>
          <a:xfrm>
            <a:off x="3722938" y="2265024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3992621" y="2265024"/>
            <a:ext cx="32573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A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4160502" y="2265024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+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pSp>
        <p:nvGrpSpPr>
          <p:cNvPr id="329" name="Group 328"/>
          <p:cNvGrpSpPr/>
          <p:nvPr/>
        </p:nvGrpSpPr>
        <p:grpSpPr>
          <a:xfrm>
            <a:off x="4679333" y="2265024"/>
            <a:ext cx="352982" cy="338554"/>
            <a:chOff x="8051534" y="974335"/>
            <a:chExt cx="352982" cy="338554"/>
          </a:xfrm>
        </p:grpSpPr>
        <p:sp>
          <p:nvSpPr>
            <p:cNvPr id="330" name="TextBox 329"/>
            <p:cNvSpPr txBox="1"/>
            <p:nvPr/>
          </p:nvSpPr>
          <p:spPr>
            <a:xfrm>
              <a:off x="8051534" y="974335"/>
              <a:ext cx="35298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600" b="1" i="1" dirty="0">
                  <a:solidFill>
                    <a:prstClr val="white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u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8196797" y="1072441"/>
              <a:ext cx="10099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2" name="TextBox 331"/>
          <p:cNvSpPr txBox="1"/>
          <p:nvPr/>
        </p:nvSpPr>
        <p:spPr>
          <a:xfrm>
            <a:off x="4545339" y="2265024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×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4381147" y="2265024"/>
            <a:ext cx="29367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g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3722938" y="2642918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35" name="TextBox 334"/>
          <p:cNvSpPr txBox="1"/>
          <p:nvPr/>
        </p:nvSpPr>
        <p:spPr>
          <a:xfrm>
            <a:off x="3992621" y="2642918"/>
            <a:ext cx="72379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100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4391845" y="2642918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+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4584579" y="2642918"/>
            <a:ext cx="55326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3722938" y="2985776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39" name="TextBox 338"/>
          <p:cNvSpPr txBox="1"/>
          <p:nvPr/>
        </p:nvSpPr>
        <p:spPr>
          <a:xfrm>
            <a:off x="3992621" y="2972992"/>
            <a:ext cx="535361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100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3722938" y="3301227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3992621" y="3301227"/>
            <a:ext cx="71317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112.2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4400276" y="2963265"/>
            <a:ext cx="25353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+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45" name="TextBox 344"/>
          <p:cNvSpPr txBox="1"/>
          <p:nvPr/>
        </p:nvSpPr>
        <p:spPr>
          <a:xfrm>
            <a:off x="4572000" y="2972992"/>
            <a:ext cx="576304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12.2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46" name="Rectangle 345"/>
          <p:cNvSpPr/>
          <p:nvPr/>
        </p:nvSpPr>
        <p:spPr>
          <a:xfrm>
            <a:off x="2886827" y="3326960"/>
            <a:ext cx="1766981" cy="271952"/>
          </a:xfrm>
          <a:prstGeom prst="rect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47" name="TextBox 346"/>
          <p:cNvSpPr txBox="1"/>
          <p:nvPr/>
        </p:nvSpPr>
        <p:spPr>
          <a:xfrm>
            <a:off x="4839680" y="2642918"/>
            <a:ext cx="74801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(0.61)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69" name="TextBox 368"/>
          <p:cNvSpPr txBox="1"/>
          <p:nvPr/>
        </p:nvSpPr>
        <p:spPr>
          <a:xfrm>
            <a:off x="2596813" y="3301227"/>
            <a:ext cx="362600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TextBox 369"/>
              <p:cNvSpPr txBox="1"/>
              <p:nvPr/>
            </p:nvSpPr>
            <p:spPr>
              <a:xfrm>
                <a:off x="2881502" y="3301227"/>
                <a:ext cx="1018227" cy="338554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b="1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dirty="0" smtClean="0">
                            <a:solidFill>
                              <a:prstClr val="white"/>
                            </a:solidFill>
                            <a:latin typeface="Cambria Math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600" b="1" dirty="0" smtClean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) </a:t>
                </a:r>
                <a:endParaRPr lang="en-US" sz="1600" b="1" dirty="0">
                  <a:solidFill>
                    <a:prstClr val="white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370" name="TextBox 3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502" y="3301227"/>
                <a:ext cx="1018227" cy="338554"/>
              </a:xfrm>
              <a:prstGeom prst="rect">
                <a:avLst/>
              </a:prstGeom>
              <a:blipFill rotWithShape="1">
                <a:blip r:embed="rId4"/>
                <a:stretch>
                  <a:fillRect l="-3593" t="-3636" r="-14371" b="-2545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4" name="Straight Connector 373"/>
          <p:cNvCxnSpPr/>
          <p:nvPr/>
        </p:nvCxnSpPr>
        <p:spPr>
          <a:xfrm>
            <a:off x="2579469" y="2272697"/>
            <a:ext cx="0" cy="209925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5" name="Group 374"/>
          <p:cNvGrpSpPr/>
          <p:nvPr/>
        </p:nvGrpSpPr>
        <p:grpSpPr>
          <a:xfrm>
            <a:off x="2784148" y="3723878"/>
            <a:ext cx="2569307" cy="642633"/>
            <a:chOff x="2704867" y="3035967"/>
            <a:chExt cx="2569307" cy="642633"/>
          </a:xfrm>
        </p:grpSpPr>
        <p:sp>
          <p:nvSpPr>
            <p:cNvPr id="376" name="Rectangle 375"/>
            <p:cNvSpPr/>
            <p:nvPr/>
          </p:nvSpPr>
          <p:spPr>
            <a:xfrm>
              <a:off x="2704867" y="3035967"/>
              <a:ext cx="2466018" cy="642633"/>
            </a:xfrm>
            <a:prstGeom prst="rect">
              <a:avLst/>
            </a:prstGeom>
            <a:solidFill>
              <a:schemeClr val="accent4">
                <a:lumMod val="75000"/>
                <a:alpha val="4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2733951" y="3077705"/>
              <a:ext cx="2540223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FF00"/>
                  </a:solidFill>
                  <a:latin typeface="Tw Cen MT" panose="020B0602020104020603" pitchFamily="34" charset="0"/>
                  <a:cs typeface="MV Boli" pitchFamily="2" charset="0"/>
                </a:rPr>
                <a:t>Assumed Mean (A) =        </a:t>
              </a:r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4581357" y="3059718"/>
              <a:ext cx="511679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  <a:latin typeface="Tw Cen MT" panose="020B0602020104020603" pitchFamily="34" charset="0"/>
                  <a:cs typeface="MV Boli" pitchFamily="2" charset="0"/>
                </a:rPr>
                <a:t>100</a:t>
              </a:r>
              <a:endParaRPr lang="en-US" sz="1600" b="1" dirty="0">
                <a:solidFill>
                  <a:srgbClr val="FFFF00"/>
                </a:solidFill>
                <a:latin typeface="Tw Cen MT" panose="020B0602020104020603" pitchFamily="34" charset="0"/>
                <a:cs typeface="MV Boli" pitchFamily="2" charset="0"/>
              </a:endParaRPr>
            </a:p>
          </p:txBody>
        </p:sp>
      </p:grpSp>
      <p:grpSp>
        <p:nvGrpSpPr>
          <p:cNvPr id="379" name="Group 378"/>
          <p:cNvGrpSpPr/>
          <p:nvPr/>
        </p:nvGrpSpPr>
        <p:grpSpPr>
          <a:xfrm>
            <a:off x="2771800" y="4027957"/>
            <a:ext cx="2625422" cy="348299"/>
            <a:chOff x="2692519" y="3340046"/>
            <a:chExt cx="2625422" cy="348299"/>
          </a:xfrm>
        </p:grpSpPr>
        <p:sp>
          <p:nvSpPr>
            <p:cNvPr id="380" name="TextBox 379"/>
            <p:cNvSpPr txBox="1"/>
            <p:nvPr/>
          </p:nvSpPr>
          <p:spPr>
            <a:xfrm>
              <a:off x="2692519" y="3340046"/>
              <a:ext cx="1714124" cy="33855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  <a:latin typeface="Tw Cen MT" panose="020B0602020104020603" pitchFamily="34" charset="0"/>
                  <a:cs typeface="MV Boli" pitchFamily="2" charset="0"/>
                </a:rPr>
                <a:t>G.C.D of all d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Tw Cen MT" panose="020B0602020104020603" pitchFamily="34" charset="0"/>
                  <a:cs typeface="MV Boli" pitchFamily="2" charset="0"/>
                </a:rPr>
                <a:t>i </a:t>
              </a:r>
              <a:r>
                <a:rPr lang="en-US" sz="1600" b="1" dirty="0" smtClean="0">
                  <a:solidFill>
                    <a:srgbClr val="FFFF00"/>
                  </a:solidFill>
                  <a:latin typeface="Tw Cen MT" panose="020B0602020104020603" pitchFamily="34" charset="0"/>
                  <a:cs typeface="MV Boli" pitchFamily="2" charset="0"/>
                </a:rPr>
                <a:t>(g) </a:t>
              </a:r>
              <a:endParaRPr lang="en-US" sz="1600" b="1" baseline="-25000" dirty="0">
                <a:solidFill>
                  <a:srgbClr val="FFFF00"/>
                </a:solidFill>
                <a:latin typeface="Tw Cen MT" panose="020B0602020104020603" pitchFamily="34" charset="0"/>
                <a:cs typeface="MV Boli" pitchFamily="2" charset="0"/>
              </a:endParaRPr>
            </a:p>
          </p:txBody>
        </p:sp>
        <p:sp>
          <p:nvSpPr>
            <p:cNvPr id="381" name="TextBox 380"/>
            <p:cNvSpPr txBox="1"/>
            <p:nvPr/>
          </p:nvSpPr>
          <p:spPr>
            <a:xfrm>
              <a:off x="4365704" y="3349791"/>
              <a:ext cx="952237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  <a:latin typeface="Tw Cen MT" panose="020B0602020104020603" pitchFamily="34" charset="0"/>
                  <a:cs typeface="MV Boli" pitchFamily="2" charset="0"/>
                </a:rPr>
                <a:t>=  20</a:t>
              </a:r>
              <a:endParaRPr lang="en-US" sz="1600" b="1" dirty="0">
                <a:solidFill>
                  <a:srgbClr val="FFFF00"/>
                </a:solidFill>
                <a:latin typeface="Tw Cen MT" panose="020B0602020104020603" pitchFamily="34" charset="0"/>
                <a:cs typeface="MV Bol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008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788 -0.17057 L 2.77778E-6 -3.18939E-6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3" y="8513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1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3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5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6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8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4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8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4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6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500"/>
                            </p:stCondLst>
                            <p:childTnLst>
                              <p:par>
                                <p:cTn id="2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4" grpId="0" animBg="1"/>
      <p:bldP spid="724" grpId="1" animBg="1"/>
      <p:bldP spid="237" grpId="0"/>
      <p:bldP spid="238" grpId="0"/>
      <p:bldP spid="240" grpId="0"/>
      <p:bldP spid="241" grpId="0"/>
      <p:bldP spid="242" grpId="0"/>
      <p:bldP spid="271" grpId="0"/>
      <p:bldP spid="272" grpId="0"/>
      <p:bldP spid="318" grpId="0"/>
      <p:bldP spid="324" grpId="0"/>
      <p:bldP spid="324" grpId="1"/>
      <p:bldP spid="325" grpId="0"/>
      <p:bldP spid="326" grpId="0"/>
      <p:bldP spid="327" grpId="0"/>
      <p:bldP spid="328" grpId="0"/>
      <p:bldP spid="332" grpId="0"/>
      <p:bldP spid="333" grpId="0"/>
      <p:bldP spid="334" grpId="0"/>
      <p:bldP spid="335" grpId="0"/>
      <p:bldP spid="336" grpId="0"/>
      <p:bldP spid="336" grpId="1"/>
      <p:bldP spid="336" grpId="2"/>
      <p:bldP spid="337" grpId="0"/>
      <p:bldP spid="338" grpId="0"/>
      <p:bldP spid="339" grpId="0"/>
      <p:bldP spid="341" grpId="0"/>
      <p:bldP spid="342" grpId="0"/>
      <p:bldP spid="344" grpId="0"/>
      <p:bldP spid="345" grpId="0"/>
      <p:bldP spid="346" grpId="0" animBg="1"/>
      <p:bldP spid="347" grpId="0"/>
      <p:bldP spid="369" grpId="0"/>
      <p:bldP spid="37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790700" y="2187029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Thank You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266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234134" y="2033141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prstClr val="black"/>
                </a:solidFill>
              </a:rPr>
              <a:t>Module_12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504" y="-524594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X_CBSE_2017-18_Mod-08</a:t>
            </a:r>
          </a:p>
        </p:txBody>
      </p:sp>
    </p:spTree>
    <p:extLst>
      <p:ext uri="{BB962C8B-B14F-4D97-AF65-F5344CB8AC3E}">
        <p14:creationId xmlns:p14="http://schemas.microsoft.com/office/powerpoint/2010/main" val="37962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455612"/>
            <a:ext cx="914400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kern="0" dirty="0">
                <a:ln w="18415" cmpd="sng">
                  <a:noFill/>
                  <a:prstDash val="solid"/>
                </a:ln>
                <a:solidFill>
                  <a:prstClr val="black"/>
                </a:solidFill>
                <a:effectLst>
                  <a:glow rad="139700">
                    <a:srgbClr val="8064A2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omic Sans MS" pitchFamily="66" charset="0"/>
              </a:rPr>
              <a:t>Step Deviation Method</a:t>
            </a:r>
          </a:p>
        </p:txBody>
      </p:sp>
      <p:graphicFrame>
        <p:nvGraphicFramePr>
          <p:cNvPr id="1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900466"/>
              </p:ext>
            </p:extLst>
          </p:nvPr>
        </p:nvGraphicFramePr>
        <p:xfrm>
          <a:off x="1524000" y="1733550"/>
          <a:ext cx="5446713" cy="190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2" name="Equation" r:id="rId3" imgW="1307880" imgH="457200" progId="Equation.DSMT4">
                  <p:embed/>
                </p:oleObj>
              </mc:Choice>
              <mc:Fallback>
                <p:oleObj name="Equation" r:id="rId3" imgW="13078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733550"/>
                        <a:ext cx="5446713" cy="190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949258" y="386715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prstClr val="black"/>
                </a:solidFill>
              </a:rPr>
              <a:t>a= Assumed Mean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49258" y="4171950"/>
            <a:ext cx="168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prstClr val="black"/>
                </a:solidFill>
                <a:latin typeface="Lucida Calligraphy" pitchFamily="66" charset="0"/>
              </a:rPr>
              <a:t>f</a:t>
            </a:r>
            <a:r>
              <a:rPr lang="en-IN" baseline="-25000" dirty="0">
                <a:solidFill>
                  <a:prstClr val="black"/>
                </a:solidFill>
                <a:latin typeface="Lucida Calligraphy" pitchFamily="66" charset="0"/>
              </a:rPr>
              <a:t>i</a:t>
            </a:r>
            <a:r>
              <a:rPr lang="en-IN" dirty="0">
                <a:solidFill>
                  <a:prstClr val="black"/>
                </a:solidFill>
              </a:rPr>
              <a:t>= Frequency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44978" y="4564618"/>
            <a:ext cx="199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>
                <a:solidFill>
                  <a:prstClr val="black"/>
                </a:solidFill>
                <a:latin typeface="Lucida Calligraphy" pitchFamily="66" charset="0"/>
              </a:rPr>
              <a:t>u</a:t>
            </a:r>
            <a:r>
              <a:rPr lang="en-IN" baseline="-25000" dirty="0" err="1">
                <a:solidFill>
                  <a:prstClr val="black"/>
                </a:solidFill>
                <a:latin typeface="Lucida Calligraphy" pitchFamily="66" charset="0"/>
              </a:rPr>
              <a:t>i</a:t>
            </a:r>
            <a:r>
              <a:rPr lang="en-IN" dirty="0">
                <a:solidFill>
                  <a:prstClr val="black"/>
                </a:solidFill>
              </a:rPr>
              <a:t>= Deviation /</a:t>
            </a:r>
            <a:r>
              <a:rPr lang="en-IN" dirty="0">
                <a:solidFill>
                  <a:prstClr val="black"/>
                </a:solidFill>
                <a:latin typeface="Lucida Calligraphy" pitchFamily="66" charset="0"/>
              </a:rPr>
              <a:t>h</a:t>
            </a:r>
            <a:r>
              <a:rPr lang="en-IN" dirty="0">
                <a:solidFill>
                  <a:prstClr val="black"/>
                </a:solidFill>
              </a:rPr>
              <a:t> 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070497"/>
              </p:ext>
            </p:extLst>
          </p:nvPr>
        </p:nvGraphicFramePr>
        <p:xfrm>
          <a:off x="685800" y="3815374"/>
          <a:ext cx="381000" cy="508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3" name="Equation" r:id="rId5" imgW="164880" imgH="241200" progId="Equation.DSMT4">
                  <p:embed/>
                </p:oleObj>
              </mc:Choice>
              <mc:Fallback>
                <p:oleObj name="Equation" r:id="rId5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5800" y="3815374"/>
                        <a:ext cx="381000" cy="508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66800" y="3955018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prstClr val="black"/>
                </a:solidFill>
              </a:rPr>
              <a:t>= Mean</a:t>
            </a:r>
          </a:p>
        </p:txBody>
      </p:sp>
    </p:spTree>
    <p:extLst>
      <p:ext uri="{BB962C8B-B14F-4D97-AF65-F5344CB8AC3E}">
        <p14:creationId xmlns:p14="http://schemas.microsoft.com/office/powerpoint/2010/main" val="65303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  <p:bldP spid="7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/>
          <p:cNvSpPr txBox="1"/>
          <p:nvPr/>
        </p:nvSpPr>
        <p:spPr>
          <a:xfrm>
            <a:off x="6494388" y="4589458"/>
            <a:ext cx="1659012" cy="323165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sz="1500" dirty="0">
              <a:solidFill>
                <a:prstClr val="black"/>
              </a:solidFill>
              <a:cs typeface="Calibri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710393"/>
              </p:ext>
            </p:extLst>
          </p:nvPr>
        </p:nvGraphicFramePr>
        <p:xfrm>
          <a:off x="825185" y="2106552"/>
          <a:ext cx="5365503" cy="2076450"/>
        </p:xfrm>
        <a:graphic>
          <a:graphicData uri="http://schemas.openxmlformats.org/drawingml/2006/table">
            <a:tbl>
              <a:tblPr firstRow="1" la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308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6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6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18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3" name="Rounded Rectangle 82"/>
          <p:cNvSpPr/>
          <p:nvPr/>
        </p:nvSpPr>
        <p:spPr>
          <a:xfrm>
            <a:off x="2148078" y="2159337"/>
            <a:ext cx="1054191" cy="34211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824529" y="2157579"/>
            <a:ext cx="1263755" cy="26723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717" y="242471"/>
            <a:ext cx="7807613" cy="307777"/>
          </a:xfrm>
          <a:prstGeom prst="rect">
            <a:avLst/>
          </a:prstGeom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cs typeface="Calibri" pitchFamily="34" charset="0"/>
              </a:rPr>
              <a:t>Ex.14.1) 2) Consider the following distribution of daily wages of 50 workers of a factory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848899"/>
              </p:ext>
            </p:extLst>
          </p:nvPr>
        </p:nvGraphicFramePr>
        <p:xfrm>
          <a:off x="838200" y="590550"/>
          <a:ext cx="6304678" cy="533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{306799F8-075E-4A3A-A7F6-7FBC6576F1A4}</a:tableStyleId>
              </a:tblPr>
              <a:tblGrid>
                <a:gridCol w="18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2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Daily wages in(</a:t>
                      </a:r>
                      <a:r>
                        <a:rPr lang="en-US" sz="1200" b="1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Rs</a:t>
                      </a:r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100 – 120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120 -140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140 - 160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160 -180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180 - 200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200" b="1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 of workers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14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50980" y="1328321"/>
            <a:ext cx="7921470" cy="307777"/>
          </a:xfrm>
          <a:prstGeom prst="rect">
            <a:avLst/>
          </a:prstGeom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cs typeface="Calibri" pitchFamily="34" charset="0"/>
              </a:rPr>
              <a:t>Find the mean daily wages of the workers of the factory by using an appropriate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1263" y="1689184"/>
            <a:ext cx="529312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cs typeface="Calibri" pitchFamily="34" charset="0"/>
              </a:rPr>
              <a:t>Sol: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97340" y="1706167"/>
            <a:ext cx="3135795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</a:rPr>
              <a:t>Let us assume mean, a= 150.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9815" y="1694592"/>
            <a:ext cx="182133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</a:rPr>
              <a:t>Class width(h) 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2106552"/>
            <a:ext cx="1427122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class interval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62016" y="2091093"/>
            <a:ext cx="1201483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class mark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3941" y="2274575"/>
            <a:ext cx="903444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( x</a:t>
            </a:r>
            <a:r>
              <a:rPr lang="en-US" sz="1400" b="1" baseline="-25000" dirty="0">
                <a:solidFill>
                  <a:prstClr val="black"/>
                </a:solidFill>
                <a:cs typeface="MV Boli" pitchFamily="2" charset="0"/>
              </a:rPr>
              <a:t>i </a:t>
            </a:r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)</a:t>
            </a:r>
            <a:endParaRPr lang="en-US" sz="1400" b="1" baseline="-25000" dirty="0">
              <a:solidFill>
                <a:prstClr val="black"/>
              </a:solidFill>
              <a:cs typeface="MV Boli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88284" y="2061500"/>
            <a:ext cx="1079142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frequency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89122" y="2244982"/>
            <a:ext cx="903444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( </a:t>
            </a:r>
            <a:r>
              <a:rPr lang="en-US" sz="1400" b="1" dirty="0" err="1">
                <a:solidFill>
                  <a:prstClr val="black"/>
                </a:solidFill>
                <a:cs typeface="MV Boli" pitchFamily="2" charset="0"/>
              </a:rPr>
              <a:t>f</a:t>
            </a:r>
            <a:r>
              <a:rPr lang="en-US" sz="1400" b="1" baseline="-25000" dirty="0" err="1">
                <a:solidFill>
                  <a:prstClr val="black"/>
                </a:solidFill>
                <a:cs typeface="MV Boli" pitchFamily="2" charset="0"/>
              </a:rPr>
              <a:t>i</a:t>
            </a:r>
            <a:r>
              <a:rPr lang="en-US" sz="1400" b="1" baseline="-25000" dirty="0">
                <a:solidFill>
                  <a:prstClr val="black"/>
                </a:solidFill>
                <a:cs typeface="MV Boli" pitchFamily="2" charset="0"/>
              </a:rPr>
              <a:t> </a:t>
            </a:r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)</a:t>
            </a:r>
            <a:endParaRPr lang="en-US" sz="1400" b="1" baseline="-25000" dirty="0">
              <a:solidFill>
                <a:prstClr val="black"/>
              </a:solidFill>
              <a:cs typeface="MV Boli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8756" y="2121931"/>
            <a:ext cx="903444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cs typeface="MV Boli" pitchFamily="2" charset="0"/>
              </a:rPr>
              <a:t>f</a:t>
            </a:r>
            <a:r>
              <a:rPr lang="en-US" sz="1400" b="1" baseline="-25000" dirty="0" err="1">
                <a:solidFill>
                  <a:prstClr val="black"/>
                </a:solidFill>
                <a:cs typeface="MV Boli" pitchFamily="2" charset="0"/>
              </a:rPr>
              <a:t>i</a:t>
            </a:r>
            <a:r>
              <a:rPr lang="en-US" sz="1400" b="1" dirty="0" err="1">
                <a:solidFill>
                  <a:prstClr val="black"/>
                </a:solidFill>
                <a:cs typeface="MV Boli" pitchFamily="2" charset="0"/>
              </a:rPr>
              <a:t>u</a:t>
            </a:r>
            <a:r>
              <a:rPr lang="en-US" sz="1400" b="1" baseline="-25000" dirty="0" err="1">
                <a:solidFill>
                  <a:prstClr val="black"/>
                </a:solidFill>
                <a:cs typeface="MV Boli" pitchFamily="2" charset="0"/>
              </a:rPr>
              <a:t>i</a:t>
            </a:r>
            <a:r>
              <a:rPr lang="en-US" sz="1400" b="1" baseline="-25000" dirty="0">
                <a:solidFill>
                  <a:prstClr val="black"/>
                </a:solidFill>
                <a:cs typeface="MV Boli" pitchFamily="2" charset="0"/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34596" y="2067050"/>
            <a:ext cx="198813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prstClr val="black"/>
                </a:solidFill>
                <a:cs typeface="MV Boli" pitchFamily="2" charset="0"/>
              </a:rPr>
              <a:t>u</a:t>
            </a:r>
            <a:r>
              <a:rPr lang="en-US" sz="1400" b="1" baseline="-25000" dirty="0" err="1">
                <a:solidFill>
                  <a:prstClr val="black"/>
                </a:solidFill>
                <a:cs typeface="MV Boli" pitchFamily="2" charset="0"/>
              </a:rPr>
              <a:t>i</a:t>
            </a:r>
            <a:r>
              <a:rPr lang="en-US" sz="1400" b="1" baseline="-25000" dirty="0">
                <a:solidFill>
                  <a:prstClr val="black"/>
                </a:solidFill>
                <a:cs typeface="MV Boli" pitchFamily="2" charset="0"/>
              </a:rPr>
              <a:t> </a:t>
            </a:r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= x</a:t>
            </a:r>
            <a:r>
              <a:rPr lang="en-US" sz="1400" b="1" baseline="-25000" dirty="0">
                <a:solidFill>
                  <a:prstClr val="black"/>
                </a:solidFill>
                <a:cs typeface="MV Boli" pitchFamily="2" charset="0"/>
              </a:rPr>
              <a:t>i </a:t>
            </a:r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- </a:t>
            </a:r>
            <a:endParaRPr lang="en-US" sz="1400" b="1" baseline="-25000" dirty="0">
              <a:solidFill>
                <a:prstClr val="black"/>
              </a:solidFill>
              <a:cs typeface="MV Boli" pitchFamily="2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604370" y="2343150"/>
            <a:ext cx="533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05013" y="2285073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h</a:t>
            </a:r>
            <a:endParaRPr lang="en-US" sz="1400" dirty="0">
              <a:ln>
                <a:solidFill>
                  <a:prstClr val="black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35781" y="2504342"/>
            <a:ext cx="58971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63940" y="2785560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63940" y="3066116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8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63940" y="3341471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63940" y="3619264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08861" y="2501449"/>
            <a:ext cx="58971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437020" y="2782667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130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437020" y="3063223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150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37020" y="3338578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170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37020" y="3616371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190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68013" y="2485926"/>
            <a:ext cx="58971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-2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96172" y="2767144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-1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96172" y="3047700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96172" y="3323055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96172" y="3600848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25619" y="2485926"/>
            <a:ext cx="58971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-24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453778" y="2767144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-14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453778" y="3047700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453778" y="3323055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6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453778" y="3600848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20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090925" y="3867150"/>
            <a:ext cx="65114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sym typeface="Symbol"/>
              </a:rPr>
              <a:t> </a:t>
            </a:r>
            <a:r>
              <a:rPr lang="en-US" sz="1400" b="1" dirty="0" err="1">
                <a:solidFill>
                  <a:prstClr val="black"/>
                </a:solidFill>
              </a:rPr>
              <a:t>f</a:t>
            </a:r>
            <a:r>
              <a:rPr lang="en-US" sz="1400" b="1" baseline="-25000" dirty="0" err="1">
                <a:solidFill>
                  <a:prstClr val="black"/>
                </a:solidFill>
              </a:rPr>
              <a:t>i</a:t>
            </a:r>
            <a:r>
              <a:rPr lang="en-US" sz="1400" b="1" dirty="0">
                <a:solidFill>
                  <a:prstClr val="black"/>
                </a:solidFill>
              </a:rPr>
              <a:t>  =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158450" y="3878725"/>
            <a:ext cx="10668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sym typeface="Symbol"/>
              </a:rPr>
              <a:t> </a:t>
            </a:r>
            <a:r>
              <a:rPr lang="en-US" sz="1400" b="1" dirty="0" err="1">
                <a:solidFill>
                  <a:prstClr val="black"/>
                </a:solidFill>
              </a:rPr>
              <a:t>f</a:t>
            </a:r>
            <a:r>
              <a:rPr lang="en-US" sz="1400" b="1" baseline="-25000" dirty="0" err="1">
                <a:solidFill>
                  <a:prstClr val="black"/>
                </a:solidFill>
              </a:rPr>
              <a:t>i</a:t>
            </a:r>
            <a:r>
              <a:rPr lang="en-US" sz="1400" b="1" dirty="0" err="1">
                <a:solidFill>
                  <a:prstClr val="black"/>
                </a:solidFill>
              </a:rPr>
              <a:t>u</a:t>
            </a:r>
            <a:r>
              <a:rPr lang="en-US" sz="1400" b="1" baseline="-25000" dirty="0" err="1">
                <a:solidFill>
                  <a:prstClr val="black"/>
                </a:solidFill>
              </a:rPr>
              <a:t>i</a:t>
            </a:r>
            <a:r>
              <a:rPr lang="en-US" sz="1400" b="1" baseline="-25000" dirty="0">
                <a:solidFill>
                  <a:prstClr val="black"/>
                </a:solidFill>
              </a:rPr>
              <a:t>  </a:t>
            </a:r>
            <a:r>
              <a:rPr lang="en-US" sz="1400" b="1" dirty="0">
                <a:solidFill>
                  <a:prstClr val="black"/>
                </a:solidFill>
              </a:rPr>
              <a:t>=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667490" y="3867150"/>
            <a:ext cx="380232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sym typeface="Symbol"/>
              </a:rPr>
              <a:t>50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808640" y="3877728"/>
            <a:ext cx="44595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sym typeface="Symbol"/>
              </a:rPr>
              <a:t>-12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11664" y="1594828"/>
            <a:ext cx="272613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</a:rPr>
              <a:t>By step deviation method</a:t>
            </a: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5930247"/>
              </p:ext>
            </p:extLst>
          </p:nvPr>
        </p:nvGraphicFramePr>
        <p:xfrm>
          <a:off x="6507240" y="2227622"/>
          <a:ext cx="667392" cy="210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9" name="Equation" r:id="rId3" imgW="482400" imgH="203040" progId="Equation.DSMT4">
                  <p:embed/>
                </p:oleObj>
              </mc:Choice>
              <mc:Fallback>
                <p:oleObj name="Equation" r:id="rId3" imgW="482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7240" y="2227622"/>
                        <a:ext cx="667392" cy="21022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7671176" y="1981486"/>
            <a:ext cx="68580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sym typeface="Symbol"/>
              </a:rPr>
              <a:t> </a:t>
            </a:r>
            <a:r>
              <a:rPr lang="en-US" sz="1600" dirty="0" err="1">
                <a:solidFill>
                  <a:srgbClr val="0000FF"/>
                </a:solidFill>
              </a:rPr>
              <a:t>f</a:t>
            </a:r>
            <a:r>
              <a:rPr lang="en-US" sz="1600" baseline="-25000" dirty="0" err="1">
                <a:solidFill>
                  <a:srgbClr val="0000FF"/>
                </a:solidFill>
              </a:rPr>
              <a:t>i</a:t>
            </a:r>
            <a:r>
              <a:rPr lang="en-US" sz="1600" dirty="0" err="1">
                <a:solidFill>
                  <a:srgbClr val="0000FF"/>
                </a:solidFill>
              </a:rPr>
              <a:t>u</a:t>
            </a:r>
            <a:r>
              <a:rPr lang="en-US" sz="1600" baseline="-25000" dirty="0" err="1">
                <a:solidFill>
                  <a:srgbClr val="0000FF"/>
                </a:solidFill>
              </a:rPr>
              <a:t>i</a:t>
            </a:r>
            <a:r>
              <a:rPr lang="en-US" sz="1600" baseline="-25000" dirty="0">
                <a:solidFill>
                  <a:srgbClr val="0000FF"/>
                </a:solidFill>
              </a:rPr>
              <a:t> 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7817638" y="2304592"/>
            <a:ext cx="457200" cy="119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789929" y="2278780"/>
            <a:ext cx="51046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 </a:t>
            </a:r>
            <a:r>
              <a:rPr lang="en-US" sz="1600" dirty="0" err="1">
                <a:solidFill>
                  <a:srgbClr val="0000FF"/>
                </a:solidFill>
              </a:rPr>
              <a:t>f</a:t>
            </a:r>
            <a:r>
              <a:rPr lang="en-US" sz="1600" baseline="-25000" dirty="0" err="1">
                <a:solidFill>
                  <a:srgbClr val="0000FF"/>
                </a:solidFill>
              </a:rPr>
              <a:t>i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23826" y="2126852"/>
            <a:ext cx="4812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a +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364606" y="2126852"/>
            <a:ext cx="301685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h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62" name="Left Bracket 61"/>
          <p:cNvSpPr/>
          <p:nvPr/>
        </p:nvSpPr>
        <p:spPr>
          <a:xfrm>
            <a:off x="7690034" y="1988562"/>
            <a:ext cx="157298" cy="584671"/>
          </a:xfrm>
          <a:prstGeom prst="leftBracket">
            <a:avLst>
              <a:gd name="adj" fmla="val 49856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3" name="Left Bracket 62"/>
          <p:cNvSpPr/>
          <p:nvPr/>
        </p:nvSpPr>
        <p:spPr>
          <a:xfrm flipH="1">
            <a:off x="8205448" y="1988562"/>
            <a:ext cx="126903" cy="584671"/>
          </a:xfrm>
          <a:prstGeom prst="leftBracket">
            <a:avLst>
              <a:gd name="adj" fmla="val 49856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946653" y="4149065"/>
            <a:ext cx="32092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=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079407" y="4149065"/>
            <a:ext cx="516488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150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477610" y="4149065"/>
            <a:ext cx="588624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- 4.8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354453" y="4589458"/>
            <a:ext cx="1887056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Mean = Rs.145.20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47650" y="1326824"/>
            <a:ext cx="79352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cs typeface="Calibri" pitchFamily="34" charset="0"/>
              </a:rPr>
              <a:t>Find the mean daily wages of the workers of the factory by using an appropriate method</a:t>
            </a:r>
          </a:p>
        </p:txBody>
      </p:sp>
      <p:sp>
        <p:nvSpPr>
          <p:cNvPr id="81" name="Curved Left Arrow 80"/>
          <p:cNvSpPr/>
          <p:nvPr/>
        </p:nvSpPr>
        <p:spPr>
          <a:xfrm rot="11289374" flipH="1">
            <a:off x="2156863" y="666393"/>
            <a:ext cx="566766" cy="1644872"/>
          </a:xfrm>
          <a:prstGeom prst="curvedLeftArrow">
            <a:avLst>
              <a:gd name="adj1" fmla="val 16532"/>
              <a:gd name="adj2" fmla="val 41600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990600" y="574692"/>
            <a:ext cx="1592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Daily wages in(</a:t>
            </a:r>
            <a:r>
              <a:rPr lang="en-US" sz="1200" b="1" dirty="0" err="1">
                <a:solidFill>
                  <a:srgbClr val="C00000"/>
                </a:solidFill>
              </a:rPr>
              <a:t>Rs</a:t>
            </a:r>
            <a:r>
              <a:rPr lang="en-US" sz="1200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84" name="Curved Left Arrow 83"/>
          <p:cNvSpPr/>
          <p:nvPr/>
        </p:nvSpPr>
        <p:spPr>
          <a:xfrm rot="9308904" flipH="1">
            <a:off x="2574223" y="711058"/>
            <a:ext cx="566766" cy="1644872"/>
          </a:xfrm>
          <a:prstGeom prst="curvedLeftArrow">
            <a:avLst>
              <a:gd name="adj1" fmla="val 16532"/>
              <a:gd name="adj2" fmla="val 41600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154815" y="854778"/>
            <a:ext cx="1259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No. of workers</a:t>
            </a:r>
          </a:p>
        </p:txBody>
      </p:sp>
      <p:sp>
        <p:nvSpPr>
          <p:cNvPr id="88" name="Rectangle 87"/>
          <p:cNvSpPr/>
          <p:nvPr/>
        </p:nvSpPr>
        <p:spPr>
          <a:xfrm>
            <a:off x="826103" y="2542579"/>
            <a:ext cx="1299029" cy="2437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9746" y="2507125"/>
            <a:ext cx="92525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100 - 120</a:t>
            </a:r>
          </a:p>
        </p:txBody>
      </p:sp>
      <p:sp>
        <p:nvSpPr>
          <p:cNvPr id="86" name="Oval Callout 85"/>
          <p:cNvSpPr/>
          <p:nvPr/>
        </p:nvSpPr>
        <p:spPr>
          <a:xfrm>
            <a:off x="2514600" y="1809750"/>
            <a:ext cx="1295400" cy="800100"/>
          </a:xfrm>
          <a:prstGeom prst="wedgeEllipseCallout">
            <a:avLst>
              <a:gd name="adj1" fmla="val -104166"/>
              <a:gd name="adj2" fmla="val 5661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8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088963"/>
              </p:ext>
            </p:extLst>
          </p:nvPr>
        </p:nvGraphicFramePr>
        <p:xfrm>
          <a:off x="2583679" y="1942925"/>
          <a:ext cx="1223962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0" name="Equation" r:id="rId5" imgW="647640" imgH="368280" progId="Equation.DSMT4">
                  <p:embed/>
                </p:oleObj>
              </mc:Choice>
              <mc:Fallback>
                <p:oleObj name="Equation" r:id="rId5" imgW="64764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3679" y="1942925"/>
                        <a:ext cx="1223962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979747" y="2784842"/>
            <a:ext cx="925253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120 - 140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9747" y="3053300"/>
            <a:ext cx="925253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140 - 160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9747" y="3323036"/>
            <a:ext cx="925253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160 - 180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9747" y="3600848"/>
            <a:ext cx="925253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180 - 200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2374146" y="1701611"/>
            <a:ext cx="412293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</a:rPr>
              <a:t>20</a:t>
            </a:r>
          </a:p>
        </p:txBody>
      </p:sp>
      <p:sp>
        <p:nvSpPr>
          <p:cNvPr id="104" name="Curved Down Arrow 103"/>
          <p:cNvSpPr/>
          <p:nvPr/>
        </p:nvSpPr>
        <p:spPr>
          <a:xfrm rot="15441465" flipH="1">
            <a:off x="430782" y="2595900"/>
            <a:ext cx="353756" cy="527025"/>
          </a:xfrm>
          <a:prstGeom prst="curvedDownArrow">
            <a:avLst>
              <a:gd name="adj1" fmla="val 25000"/>
              <a:gd name="adj2" fmla="val 65120"/>
              <a:gd name="adj3" fmla="val 2500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 rot="10800000">
            <a:off x="3873052" y="3248633"/>
            <a:ext cx="228600" cy="1191"/>
          </a:xfrm>
          <a:prstGeom prst="straightConnector1">
            <a:avLst/>
          </a:prstGeom>
          <a:ln>
            <a:solidFill>
              <a:schemeClr val="bg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4023360" y="2819400"/>
            <a:ext cx="304800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cs typeface="MV Boli" pitchFamily="2" charset="0"/>
              </a:rPr>
              <a:t> a</a:t>
            </a:r>
            <a:endParaRPr lang="en-US" sz="1600" b="1" baseline="-25000" dirty="0">
              <a:solidFill>
                <a:prstClr val="black"/>
              </a:solidFill>
              <a:cs typeface="MV Boli" pitchFamily="2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928559" y="2079267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</a:rPr>
              <a:t>a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4820394" y="2087044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</a:rPr>
              <a:t>150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143000" y="3878652"/>
            <a:ext cx="625557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</a:rPr>
              <a:t>Total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926194" y="2812274"/>
            <a:ext cx="32092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=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058948" y="2812521"/>
            <a:ext cx="516488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150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413977" y="2812096"/>
            <a:ext cx="3209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+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740975" y="2765445"/>
            <a:ext cx="68580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sym typeface="Symbol"/>
              </a:rPr>
              <a:t>-12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>
            <a:off x="7817175" y="3053742"/>
            <a:ext cx="365760" cy="119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798233" y="3010116"/>
            <a:ext cx="40588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50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13" name="Left Bracket 112"/>
          <p:cNvSpPr/>
          <p:nvPr/>
        </p:nvSpPr>
        <p:spPr>
          <a:xfrm>
            <a:off x="7683633" y="2750892"/>
            <a:ext cx="157298" cy="584671"/>
          </a:xfrm>
          <a:prstGeom prst="leftBracket">
            <a:avLst>
              <a:gd name="adj" fmla="val 49856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4" name="Left Bracket 113"/>
          <p:cNvSpPr/>
          <p:nvPr/>
        </p:nvSpPr>
        <p:spPr>
          <a:xfrm flipH="1">
            <a:off x="8194214" y="2750892"/>
            <a:ext cx="126903" cy="584671"/>
          </a:xfrm>
          <a:prstGeom prst="leftBracket">
            <a:avLst>
              <a:gd name="adj" fmla="val 49856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8306107" y="2850055"/>
            <a:ext cx="40588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20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 flipV="1">
            <a:off x="7943382" y="3108201"/>
            <a:ext cx="182880" cy="18288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7943382" y="2858631"/>
            <a:ext cx="182880" cy="18288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8146909" y="2718212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Sylfaen"/>
              </a:rPr>
              <a:t>6</a:t>
            </a:r>
            <a:endParaRPr lang="en-US" sz="1200" baseline="-25000" dirty="0">
              <a:solidFill>
                <a:srgbClr val="0000FF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982563" y="3161257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Sylfaen"/>
              </a:rPr>
              <a:t>25</a:t>
            </a:r>
            <a:endParaRPr lang="en-US" sz="1200" baseline="-25000" dirty="0">
              <a:solidFill>
                <a:srgbClr val="0000FF"/>
              </a:solidFill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 flipV="1">
            <a:off x="8055469" y="3199641"/>
            <a:ext cx="182880" cy="18288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8145049" y="327169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Sylfaen"/>
              </a:rPr>
              <a:t>5</a:t>
            </a:r>
            <a:endParaRPr lang="en-US" sz="1200" baseline="-25000" dirty="0">
              <a:solidFill>
                <a:srgbClr val="0000FF"/>
              </a:solidFill>
            </a:endParaRPr>
          </a:p>
        </p:txBody>
      </p:sp>
      <p:cxnSp>
        <p:nvCxnSpPr>
          <p:cNvPr id="122" name="Straight Connector 121"/>
          <p:cNvCxnSpPr/>
          <p:nvPr/>
        </p:nvCxnSpPr>
        <p:spPr>
          <a:xfrm flipV="1">
            <a:off x="8417607" y="2947230"/>
            <a:ext cx="182880" cy="18288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8523024" y="278131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Sylfaen"/>
              </a:rPr>
              <a:t>4</a:t>
            </a:r>
            <a:endParaRPr lang="en-US" sz="1200" baseline="-25000" dirty="0">
              <a:solidFill>
                <a:srgbClr val="0000FF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914864" y="3565676"/>
            <a:ext cx="652744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=150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458220" y="3565251"/>
            <a:ext cx="3209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+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126" name="Straight Connector 125"/>
          <p:cNvCxnSpPr/>
          <p:nvPr/>
        </p:nvCxnSpPr>
        <p:spPr>
          <a:xfrm>
            <a:off x="7861418" y="3806897"/>
            <a:ext cx="365760" cy="119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Left Bracket 126"/>
          <p:cNvSpPr/>
          <p:nvPr/>
        </p:nvSpPr>
        <p:spPr>
          <a:xfrm>
            <a:off x="7727876" y="3504047"/>
            <a:ext cx="157298" cy="584671"/>
          </a:xfrm>
          <a:prstGeom prst="leftBracket">
            <a:avLst>
              <a:gd name="adj" fmla="val 49856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9" name="Left Bracket 128"/>
          <p:cNvSpPr/>
          <p:nvPr/>
        </p:nvSpPr>
        <p:spPr>
          <a:xfrm flipH="1">
            <a:off x="8216305" y="3507016"/>
            <a:ext cx="126903" cy="584671"/>
          </a:xfrm>
          <a:prstGeom prst="leftBracket">
            <a:avLst>
              <a:gd name="adj" fmla="val 49856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792984" y="3521179"/>
            <a:ext cx="51525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sym typeface="Symbol"/>
              </a:rPr>
              <a:t>-24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898362" y="3765850"/>
            <a:ext cx="295273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5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 flipV="1">
            <a:off x="7955272" y="3862280"/>
            <a:ext cx="182880" cy="18288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V="1">
            <a:off x="7955272" y="3612710"/>
            <a:ext cx="182880" cy="18288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8049805" y="345989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Sylfaen"/>
              </a:rPr>
              <a:t>4.8</a:t>
            </a:r>
            <a:endParaRPr lang="en-US" sz="1200" baseline="-25000" dirty="0">
              <a:solidFill>
                <a:srgbClr val="0000FF"/>
              </a:solidFill>
            </a:endParaRPr>
          </a:p>
        </p:txBody>
      </p:sp>
      <p:grpSp>
        <p:nvGrpSpPr>
          <p:cNvPr id="147" name="Group 146"/>
          <p:cNvGrpSpPr/>
          <p:nvPr/>
        </p:nvGrpSpPr>
        <p:grpSpPr>
          <a:xfrm>
            <a:off x="2158588" y="2282298"/>
            <a:ext cx="4049284" cy="986300"/>
            <a:chOff x="4503982" y="-1331051"/>
            <a:chExt cx="4049284" cy="986300"/>
          </a:xfrm>
        </p:grpSpPr>
        <p:sp>
          <p:nvSpPr>
            <p:cNvPr id="148" name="Cloud 147"/>
            <p:cNvSpPr/>
            <p:nvPr/>
          </p:nvSpPr>
          <p:spPr bwMode="auto">
            <a:xfrm rot="10800000" flipH="1" flipV="1">
              <a:off x="4503982" y="-1331051"/>
              <a:ext cx="4049284" cy="986300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972994" y="-1250565"/>
              <a:ext cx="31073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By subtracting two consecutive lower limits</a:t>
              </a:r>
              <a:endParaRPr lang="en-US" sz="2000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4201676" y="2225682"/>
            <a:ext cx="4130675" cy="1241521"/>
            <a:chOff x="4352925" y="-1549348"/>
            <a:chExt cx="4130675" cy="1241521"/>
          </a:xfrm>
        </p:grpSpPr>
        <p:sp>
          <p:nvSpPr>
            <p:cNvPr id="154" name="Cloud 153"/>
            <p:cNvSpPr/>
            <p:nvPr/>
          </p:nvSpPr>
          <p:spPr bwMode="auto">
            <a:xfrm rot="10800000" flipH="1" flipV="1">
              <a:off x="4352925" y="-1549348"/>
              <a:ext cx="4130675" cy="1241521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4727394" y="-1250565"/>
              <a:ext cx="33529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By adding h to a x</a:t>
              </a:r>
              <a:r>
                <a:rPr lang="en-US" sz="2000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 we get next x</a:t>
              </a:r>
              <a:r>
                <a:rPr lang="en-US" sz="2000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endParaRPr lang="en-US" sz="2000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4820394" y="1948397"/>
            <a:ext cx="4130675" cy="1619250"/>
            <a:chOff x="4403725" y="-1657350"/>
            <a:chExt cx="4130675" cy="1619250"/>
          </a:xfrm>
        </p:grpSpPr>
        <p:sp>
          <p:nvSpPr>
            <p:cNvPr id="157" name="Cloud 156"/>
            <p:cNvSpPr/>
            <p:nvPr/>
          </p:nvSpPr>
          <p:spPr bwMode="auto">
            <a:xfrm rot="10800000" flipH="1" flipV="1">
              <a:off x="4403725" y="-1657350"/>
              <a:ext cx="4130675" cy="1619250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4613094" y="-1412732"/>
              <a:ext cx="37290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We assume any one value from x</a:t>
              </a:r>
              <a:r>
                <a:rPr lang="en-US" sz="2000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 column as ‘a’ (</a:t>
              </a:r>
              <a:r>
                <a:rPr lang="en-US" sz="2000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i.e.Assumed</a:t>
              </a:r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 mean)</a:t>
              </a:r>
              <a:endParaRPr lang="en-US" sz="2000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5395982" y="2494228"/>
            <a:ext cx="3637064" cy="1347679"/>
            <a:chOff x="4403725" y="-1657350"/>
            <a:chExt cx="4130675" cy="1619250"/>
          </a:xfrm>
        </p:grpSpPr>
        <p:sp>
          <p:nvSpPr>
            <p:cNvPr id="160" name="Cloud 159"/>
            <p:cNvSpPr/>
            <p:nvPr/>
          </p:nvSpPr>
          <p:spPr bwMode="auto">
            <a:xfrm rot="10800000" flipH="1" flipV="1">
              <a:off x="4403725" y="-1657350"/>
              <a:ext cx="4130675" cy="1619250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4613094" y="-1216610"/>
              <a:ext cx="37290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Preferably the middle value</a:t>
              </a:r>
              <a:endParaRPr lang="en-US" sz="2000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554971" y="1855103"/>
            <a:ext cx="1295400" cy="800100"/>
            <a:chOff x="4272009" y="5314950"/>
            <a:chExt cx="1295400" cy="800100"/>
          </a:xfrm>
        </p:grpSpPr>
        <p:sp>
          <p:nvSpPr>
            <p:cNvPr id="162" name="Oval Callout 161"/>
            <p:cNvSpPr/>
            <p:nvPr/>
          </p:nvSpPr>
          <p:spPr>
            <a:xfrm>
              <a:off x="4272009" y="5314950"/>
              <a:ext cx="1295400" cy="800100"/>
            </a:xfrm>
            <a:prstGeom prst="wedgeEllipseCallout">
              <a:avLst>
                <a:gd name="adj1" fmla="val -104166"/>
                <a:gd name="adj2" fmla="val 56618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graphicFrame>
          <p:nvGraphicFramePr>
            <p:cNvPr id="163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2761548"/>
                </p:ext>
              </p:extLst>
            </p:nvPr>
          </p:nvGraphicFramePr>
          <p:xfrm>
            <a:off x="4365625" y="5448300"/>
            <a:ext cx="1176338" cy="520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1" name="Equation" r:id="rId7" imgW="622080" imgH="368280" progId="Equation.DSMT4">
                    <p:embed/>
                  </p:oleObj>
                </mc:Choice>
                <mc:Fallback>
                  <p:oleObj name="Equation" r:id="rId7" imgW="622080" imgH="3682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5625" y="5448300"/>
                          <a:ext cx="1176338" cy="520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7" name="Group 166"/>
          <p:cNvGrpSpPr/>
          <p:nvPr/>
        </p:nvGrpSpPr>
        <p:grpSpPr>
          <a:xfrm>
            <a:off x="4614960" y="2181273"/>
            <a:ext cx="1295400" cy="800100"/>
            <a:chOff x="4272009" y="5314950"/>
            <a:chExt cx="1295400" cy="800100"/>
          </a:xfrm>
        </p:grpSpPr>
        <p:sp>
          <p:nvSpPr>
            <p:cNvPr id="168" name="Oval Callout 167"/>
            <p:cNvSpPr/>
            <p:nvPr/>
          </p:nvSpPr>
          <p:spPr>
            <a:xfrm>
              <a:off x="4272009" y="5314950"/>
              <a:ext cx="1295400" cy="800100"/>
            </a:xfrm>
            <a:prstGeom prst="wedgeEllipseCallout">
              <a:avLst>
                <a:gd name="adj1" fmla="val -104166"/>
                <a:gd name="adj2" fmla="val 56618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graphicFrame>
          <p:nvGraphicFramePr>
            <p:cNvPr id="169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3531604"/>
                </p:ext>
              </p:extLst>
            </p:nvPr>
          </p:nvGraphicFramePr>
          <p:xfrm>
            <a:off x="4365625" y="5448300"/>
            <a:ext cx="1176338" cy="520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2" name="Equation" r:id="rId9" imgW="622080" imgH="368280" progId="Equation.DSMT4">
                    <p:embed/>
                  </p:oleObj>
                </mc:Choice>
                <mc:Fallback>
                  <p:oleObj name="Equation" r:id="rId9" imgW="622080" imgH="3682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5625" y="5448300"/>
                          <a:ext cx="1176338" cy="520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0" name="Group 169"/>
          <p:cNvGrpSpPr/>
          <p:nvPr/>
        </p:nvGrpSpPr>
        <p:grpSpPr>
          <a:xfrm>
            <a:off x="4630815" y="2428463"/>
            <a:ext cx="1295400" cy="800100"/>
            <a:chOff x="4272009" y="5314950"/>
            <a:chExt cx="1295400" cy="800100"/>
          </a:xfrm>
        </p:grpSpPr>
        <p:sp>
          <p:nvSpPr>
            <p:cNvPr id="171" name="Oval Callout 170"/>
            <p:cNvSpPr/>
            <p:nvPr/>
          </p:nvSpPr>
          <p:spPr>
            <a:xfrm>
              <a:off x="4272009" y="5314950"/>
              <a:ext cx="1295400" cy="800100"/>
            </a:xfrm>
            <a:prstGeom prst="wedgeEllipseCallout">
              <a:avLst>
                <a:gd name="adj1" fmla="val -104166"/>
                <a:gd name="adj2" fmla="val 56618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graphicFrame>
          <p:nvGraphicFramePr>
            <p:cNvPr id="172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1240964"/>
                </p:ext>
              </p:extLst>
            </p:nvPr>
          </p:nvGraphicFramePr>
          <p:xfrm>
            <a:off x="4365625" y="5448300"/>
            <a:ext cx="1176338" cy="520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3" name="Equation" r:id="rId11" imgW="622080" imgH="368280" progId="Equation.DSMT4">
                    <p:embed/>
                  </p:oleObj>
                </mc:Choice>
                <mc:Fallback>
                  <p:oleObj name="Equation" r:id="rId11" imgW="622080" imgH="3682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5625" y="5448300"/>
                          <a:ext cx="1176338" cy="520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3" name="Group 172"/>
          <p:cNvGrpSpPr/>
          <p:nvPr/>
        </p:nvGrpSpPr>
        <p:grpSpPr>
          <a:xfrm>
            <a:off x="4554971" y="2651166"/>
            <a:ext cx="1295400" cy="800100"/>
            <a:chOff x="4272009" y="5314950"/>
            <a:chExt cx="1295400" cy="800100"/>
          </a:xfrm>
        </p:grpSpPr>
        <p:sp>
          <p:nvSpPr>
            <p:cNvPr id="174" name="Oval Callout 173"/>
            <p:cNvSpPr/>
            <p:nvPr/>
          </p:nvSpPr>
          <p:spPr>
            <a:xfrm>
              <a:off x="4272009" y="5314950"/>
              <a:ext cx="1295400" cy="800100"/>
            </a:xfrm>
            <a:prstGeom prst="wedgeEllipseCallout">
              <a:avLst>
                <a:gd name="adj1" fmla="val -104166"/>
                <a:gd name="adj2" fmla="val 56618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graphicFrame>
          <p:nvGraphicFramePr>
            <p:cNvPr id="175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630666"/>
                </p:ext>
              </p:extLst>
            </p:nvPr>
          </p:nvGraphicFramePr>
          <p:xfrm>
            <a:off x="4365625" y="5448300"/>
            <a:ext cx="1176338" cy="520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4" name="Equation" r:id="rId13" imgW="622080" imgH="368280" progId="Equation.DSMT4">
                    <p:embed/>
                  </p:oleObj>
                </mc:Choice>
                <mc:Fallback>
                  <p:oleObj name="Equation" r:id="rId13" imgW="622080" imgH="3682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5625" y="5448300"/>
                          <a:ext cx="1176338" cy="520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6" name="Group 175"/>
          <p:cNvGrpSpPr/>
          <p:nvPr/>
        </p:nvGrpSpPr>
        <p:grpSpPr>
          <a:xfrm>
            <a:off x="4578174" y="2919810"/>
            <a:ext cx="1295400" cy="800100"/>
            <a:chOff x="4272009" y="5314950"/>
            <a:chExt cx="1295400" cy="800100"/>
          </a:xfrm>
        </p:grpSpPr>
        <p:sp>
          <p:nvSpPr>
            <p:cNvPr id="177" name="Oval Callout 176"/>
            <p:cNvSpPr/>
            <p:nvPr/>
          </p:nvSpPr>
          <p:spPr>
            <a:xfrm>
              <a:off x="4272009" y="5314950"/>
              <a:ext cx="1295400" cy="800100"/>
            </a:xfrm>
            <a:prstGeom prst="wedgeEllipseCallout">
              <a:avLst>
                <a:gd name="adj1" fmla="val -104166"/>
                <a:gd name="adj2" fmla="val 56618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graphicFrame>
          <p:nvGraphicFramePr>
            <p:cNvPr id="178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2654227"/>
                </p:ext>
              </p:extLst>
            </p:nvPr>
          </p:nvGraphicFramePr>
          <p:xfrm>
            <a:off x="4365625" y="5448300"/>
            <a:ext cx="1176338" cy="520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5" name="Equation" r:id="rId15" imgW="622080" imgH="368280" progId="Equation.DSMT4">
                    <p:embed/>
                  </p:oleObj>
                </mc:Choice>
                <mc:Fallback>
                  <p:oleObj name="Equation" r:id="rId15" imgW="622080" imgH="3682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5625" y="5448300"/>
                          <a:ext cx="1176338" cy="520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21"/>
          <p:cNvGrpSpPr/>
          <p:nvPr/>
        </p:nvGrpSpPr>
        <p:grpSpPr>
          <a:xfrm>
            <a:off x="3047722" y="1842301"/>
            <a:ext cx="1321672" cy="805360"/>
            <a:chOff x="9327143" y="5538290"/>
            <a:chExt cx="1321672" cy="805360"/>
          </a:xfrm>
        </p:grpSpPr>
        <p:sp>
          <p:nvSpPr>
            <p:cNvPr id="182" name="Oval Callout 181"/>
            <p:cNvSpPr/>
            <p:nvPr/>
          </p:nvSpPr>
          <p:spPr>
            <a:xfrm>
              <a:off x="9353415" y="5538290"/>
              <a:ext cx="1295400" cy="800100"/>
            </a:xfrm>
            <a:prstGeom prst="wedgeEllipseCallout">
              <a:avLst>
                <a:gd name="adj1" fmla="val 84475"/>
                <a:gd name="adj2" fmla="val 44796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0" name="Oval Callout 179"/>
            <p:cNvSpPr/>
            <p:nvPr/>
          </p:nvSpPr>
          <p:spPr>
            <a:xfrm>
              <a:off x="9327143" y="5543550"/>
              <a:ext cx="1295400" cy="800100"/>
            </a:xfrm>
            <a:prstGeom prst="wedgeEllipseCallout">
              <a:avLst>
                <a:gd name="adj1" fmla="val -84693"/>
                <a:gd name="adj2" fmla="val 46766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9594039" y="5784451"/>
              <a:ext cx="814647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</a:rPr>
                <a:t>-2 x 12</a:t>
              </a: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3079205" y="2087044"/>
            <a:ext cx="1321672" cy="805360"/>
            <a:chOff x="9327143" y="5538290"/>
            <a:chExt cx="1321672" cy="805360"/>
          </a:xfrm>
        </p:grpSpPr>
        <p:sp>
          <p:nvSpPr>
            <p:cNvPr id="189" name="Oval Callout 188"/>
            <p:cNvSpPr/>
            <p:nvPr/>
          </p:nvSpPr>
          <p:spPr>
            <a:xfrm>
              <a:off x="9353415" y="5538290"/>
              <a:ext cx="1295400" cy="800100"/>
            </a:xfrm>
            <a:prstGeom prst="wedgeEllipseCallout">
              <a:avLst>
                <a:gd name="adj1" fmla="val 84475"/>
                <a:gd name="adj2" fmla="val 44796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0" name="Oval Callout 189"/>
            <p:cNvSpPr/>
            <p:nvPr/>
          </p:nvSpPr>
          <p:spPr>
            <a:xfrm>
              <a:off x="9327143" y="5543550"/>
              <a:ext cx="1295400" cy="800100"/>
            </a:xfrm>
            <a:prstGeom prst="wedgeEllipseCallout">
              <a:avLst>
                <a:gd name="adj1" fmla="val -84693"/>
                <a:gd name="adj2" fmla="val 46766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9594039" y="5784451"/>
              <a:ext cx="814647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</a:rPr>
                <a:t>-1 x 14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3060858" y="2473859"/>
            <a:ext cx="1321672" cy="805360"/>
            <a:chOff x="9327143" y="5538290"/>
            <a:chExt cx="1321672" cy="805360"/>
          </a:xfrm>
        </p:grpSpPr>
        <p:sp>
          <p:nvSpPr>
            <p:cNvPr id="193" name="Oval Callout 192"/>
            <p:cNvSpPr/>
            <p:nvPr/>
          </p:nvSpPr>
          <p:spPr>
            <a:xfrm>
              <a:off x="9353415" y="5538290"/>
              <a:ext cx="1295400" cy="800100"/>
            </a:xfrm>
            <a:prstGeom prst="wedgeEllipseCallout">
              <a:avLst>
                <a:gd name="adj1" fmla="val 84475"/>
                <a:gd name="adj2" fmla="val 44796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4" name="Oval Callout 193"/>
            <p:cNvSpPr/>
            <p:nvPr/>
          </p:nvSpPr>
          <p:spPr>
            <a:xfrm>
              <a:off x="9327143" y="5543550"/>
              <a:ext cx="1295400" cy="800100"/>
            </a:xfrm>
            <a:prstGeom prst="wedgeEllipseCallout">
              <a:avLst>
                <a:gd name="adj1" fmla="val -84693"/>
                <a:gd name="adj2" fmla="val 46766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9686211" y="5784451"/>
              <a:ext cx="630301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</a:rPr>
                <a:t>0 x 8</a:t>
              </a: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3073994" y="2743333"/>
            <a:ext cx="1321672" cy="805360"/>
            <a:chOff x="9327143" y="5538290"/>
            <a:chExt cx="1321672" cy="805360"/>
          </a:xfrm>
        </p:grpSpPr>
        <p:sp>
          <p:nvSpPr>
            <p:cNvPr id="197" name="Oval Callout 196"/>
            <p:cNvSpPr/>
            <p:nvPr/>
          </p:nvSpPr>
          <p:spPr>
            <a:xfrm>
              <a:off x="9353415" y="5538290"/>
              <a:ext cx="1295400" cy="800100"/>
            </a:xfrm>
            <a:prstGeom prst="wedgeEllipseCallout">
              <a:avLst>
                <a:gd name="adj1" fmla="val 84475"/>
                <a:gd name="adj2" fmla="val 44796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8" name="Oval Callout 197"/>
            <p:cNvSpPr/>
            <p:nvPr/>
          </p:nvSpPr>
          <p:spPr>
            <a:xfrm>
              <a:off x="9327143" y="5543550"/>
              <a:ext cx="1295400" cy="800100"/>
            </a:xfrm>
            <a:prstGeom prst="wedgeEllipseCallout">
              <a:avLst>
                <a:gd name="adj1" fmla="val -84693"/>
                <a:gd name="adj2" fmla="val 46766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9686211" y="5784451"/>
              <a:ext cx="630301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</a:rPr>
                <a:t>1 x 6</a:t>
              </a:r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3103935" y="2981551"/>
            <a:ext cx="1321672" cy="805360"/>
            <a:chOff x="9327143" y="5538290"/>
            <a:chExt cx="1321672" cy="805360"/>
          </a:xfrm>
        </p:grpSpPr>
        <p:sp>
          <p:nvSpPr>
            <p:cNvPr id="201" name="Oval Callout 200"/>
            <p:cNvSpPr/>
            <p:nvPr/>
          </p:nvSpPr>
          <p:spPr>
            <a:xfrm>
              <a:off x="9353415" y="5538290"/>
              <a:ext cx="1295400" cy="800100"/>
            </a:xfrm>
            <a:prstGeom prst="wedgeEllipseCallout">
              <a:avLst>
                <a:gd name="adj1" fmla="val 84475"/>
                <a:gd name="adj2" fmla="val 44796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2" name="Oval Callout 201"/>
            <p:cNvSpPr/>
            <p:nvPr/>
          </p:nvSpPr>
          <p:spPr>
            <a:xfrm>
              <a:off x="9327143" y="5543550"/>
              <a:ext cx="1295400" cy="800100"/>
            </a:xfrm>
            <a:prstGeom prst="wedgeEllipseCallout">
              <a:avLst>
                <a:gd name="adj1" fmla="val -84693"/>
                <a:gd name="adj2" fmla="val 46766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9629305" y="5784451"/>
              <a:ext cx="744114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</a:rPr>
                <a:t>2 x 10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3038853" y="3117344"/>
            <a:ext cx="2471105" cy="980822"/>
            <a:chOff x="3349372" y="-1945567"/>
            <a:chExt cx="2471105" cy="980822"/>
          </a:xfrm>
        </p:grpSpPr>
        <p:sp>
          <p:nvSpPr>
            <p:cNvPr id="205" name="Cloud 204"/>
            <p:cNvSpPr/>
            <p:nvPr/>
          </p:nvSpPr>
          <p:spPr bwMode="auto">
            <a:xfrm rot="10800000" flipH="1" flipV="1">
              <a:off x="3357301" y="-1945567"/>
              <a:ext cx="2463176" cy="980822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3349372" y="-1663760"/>
              <a:ext cx="2283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Adding all f</a:t>
              </a:r>
              <a:r>
                <a:rPr lang="en-US" sz="2000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endParaRPr lang="en-US" sz="2000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2862581" y="4021038"/>
            <a:ext cx="2471105" cy="980822"/>
            <a:chOff x="3349372" y="-1945567"/>
            <a:chExt cx="2471105" cy="980822"/>
          </a:xfrm>
        </p:grpSpPr>
        <p:sp>
          <p:nvSpPr>
            <p:cNvPr id="208" name="Cloud 207"/>
            <p:cNvSpPr/>
            <p:nvPr/>
          </p:nvSpPr>
          <p:spPr bwMode="auto">
            <a:xfrm rot="10800000" flipH="1" flipV="1">
              <a:off x="3357301" y="-1945567"/>
              <a:ext cx="2463176" cy="980822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3349372" y="-1663760"/>
              <a:ext cx="2283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Adding all </a:t>
              </a:r>
              <a:r>
                <a:rPr lang="en-US" sz="2000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f</a:t>
              </a:r>
              <a:r>
                <a:rPr lang="en-US" sz="2000" b="1" baseline="-25000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r>
                <a:rPr lang="en-US" sz="2000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u</a:t>
              </a:r>
              <a:r>
                <a:rPr lang="en-US" sz="2000" b="1" baseline="-25000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endParaRPr lang="en-US" sz="2000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133813" y="-452586"/>
            <a:ext cx="1894105" cy="307777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Exercise – 14.1 – Q.2</a:t>
            </a:r>
            <a:endParaRPr lang="en-US" sz="1400" b="1" kern="0" dirty="0">
              <a:solidFill>
                <a:prstClr val="black"/>
              </a:solidFill>
              <a:latin typeface="Rockwell"/>
              <a:cs typeface="Calibri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2281319" y="-524594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X_CBSE_2017-18_Mod-08</a:t>
            </a:r>
          </a:p>
        </p:txBody>
      </p:sp>
    </p:spTree>
    <p:extLst>
      <p:ext uri="{BB962C8B-B14F-4D97-AF65-F5344CB8AC3E}">
        <p14:creationId xmlns:p14="http://schemas.microsoft.com/office/powerpoint/2010/main" val="416133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500"/>
                            </p:stCondLst>
                            <p:childTnLst>
                              <p:par>
                                <p:cTn id="244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000"/>
                            </p:stCondLst>
                            <p:childTnLst>
                              <p:par>
                                <p:cTn id="24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500"/>
                            </p:stCondLst>
                            <p:childTnLst>
                              <p:par>
                                <p:cTn id="3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2" fill="hold">
                            <p:stCondLst>
                              <p:cond delay="500"/>
                            </p:stCondLst>
                            <p:childTnLst>
                              <p:par>
                                <p:cTn id="5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500"/>
                            </p:stCondLst>
                            <p:childTnLst>
                              <p:par>
                                <p:cTn id="5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>
                      <p:stCondLst>
                        <p:cond delay="indefinite"/>
                      </p:stCondLst>
                      <p:childTnLst>
                        <p:par>
                          <p:cTn id="577" fill="hold">
                            <p:stCondLst>
                              <p:cond delay="0"/>
                            </p:stCondLst>
                            <p:childTnLst>
                              <p:par>
                                <p:cTn id="57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7" fill="hold">
                      <p:stCondLst>
                        <p:cond delay="indefinite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2" fill="hold">
                      <p:stCondLst>
                        <p:cond delay="indefinite"/>
                      </p:stCondLst>
                      <p:childTnLst>
                        <p:par>
                          <p:cTn id="603" fill="hold">
                            <p:stCondLst>
                              <p:cond delay="0"/>
                            </p:stCondLst>
                            <p:childTnLst>
                              <p:par>
                                <p:cTn id="60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6" fill="hold">
                      <p:stCondLst>
                        <p:cond delay="indefinite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6" fill="hold">
                      <p:stCondLst>
                        <p:cond delay="indefinite"/>
                      </p:stCondLst>
                      <p:childTnLst>
                        <p:par>
                          <p:cTn id="627" fill="hold">
                            <p:stCondLst>
                              <p:cond delay="0"/>
                            </p:stCondLst>
                            <p:childTnLst>
                              <p:par>
                                <p:cTn id="62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3" fill="hold">
                      <p:stCondLst>
                        <p:cond delay="indefinite"/>
                      </p:stCondLst>
                      <p:childTnLst>
                        <p:par>
                          <p:cTn id="634" fill="hold">
                            <p:stCondLst>
                              <p:cond delay="0"/>
                            </p:stCondLst>
                            <p:childTnLst>
                              <p:par>
                                <p:cTn id="6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8" fill="hold">
                            <p:stCondLst>
                              <p:cond delay="500"/>
                            </p:stCondLst>
                            <p:childTnLst>
                              <p:par>
                                <p:cTn id="6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2" fill="hold">
                            <p:stCondLst>
                              <p:cond delay="1000"/>
                            </p:stCondLst>
                            <p:childTnLst>
                              <p:par>
                                <p:cTn id="6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6" fill="hold">
                            <p:stCondLst>
                              <p:cond delay="1500"/>
                            </p:stCondLst>
                            <p:childTnLst>
                              <p:par>
                                <p:cTn id="6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0" fill="hold">
                      <p:stCondLst>
                        <p:cond delay="indefinite"/>
                      </p:stCondLst>
                      <p:childTnLst>
                        <p:par>
                          <p:cTn id="651" fill="hold">
                            <p:stCondLst>
                              <p:cond delay="0"/>
                            </p:stCondLst>
                            <p:childTnLst>
                              <p:par>
                                <p:cTn id="6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500"/>
                            </p:stCondLst>
                            <p:childTnLst>
                              <p:par>
                                <p:cTn id="6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7" fill="hold">
                      <p:stCondLst>
                        <p:cond delay="indefinite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4" fill="hold">
                      <p:stCondLst>
                        <p:cond delay="indefinite"/>
                      </p:stCondLst>
                      <p:childTnLst>
                        <p:par>
                          <p:cTn id="675" fill="hold">
                            <p:stCondLst>
                              <p:cond delay="0"/>
                            </p:stCondLst>
                            <p:childTnLst>
                              <p:par>
                                <p:cTn id="67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1" fill="hold">
                      <p:stCondLst>
                        <p:cond delay="indefinite"/>
                      </p:stCondLst>
                      <p:childTnLst>
                        <p:par>
                          <p:cTn id="682" fill="hold">
                            <p:stCondLst>
                              <p:cond delay="0"/>
                            </p:stCondLst>
                            <p:childTnLst>
                              <p:par>
                                <p:cTn id="6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6" fill="hold">
                      <p:stCondLst>
                        <p:cond delay="indefinite"/>
                      </p:stCondLst>
                      <p:childTnLst>
                        <p:par>
                          <p:cTn id="687" fill="hold">
                            <p:stCondLst>
                              <p:cond delay="0"/>
                            </p:stCondLst>
                            <p:childTnLst>
                              <p:par>
                                <p:cTn id="68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3" fill="hold">
                      <p:stCondLst>
                        <p:cond delay="indefinite"/>
                      </p:stCondLst>
                      <p:childTnLst>
                        <p:par>
                          <p:cTn id="694" fill="hold">
                            <p:stCondLst>
                              <p:cond delay="0"/>
                            </p:stCondLst>
                            <p:childTnLst>
                              <p:par>
                                <p:cTn id="69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500"/>
                            </p:stCondLst>
                            <p:childTnLst>
                              <p:par>
                                <p:cTn id="7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1000"/>
                            </p:stCondLst>
                            <p:childTnLst>
                              <p:par>
                                <p:cTn id="7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3" fill="hold">
                      <p:stCondLst>
                        <p:cond delay="indefinite"/>
                      </p:stCondLst>
                      <p:childTnLst>
                        <p:par>
                          <p:cTn id="724" fill="hold">
                            <p:stCondLst>
                              <p:cond delay="0"/>
                            </p:stCondLst>
                            <p:childTnLst>
                              <p:par>
                                <p:cTn id="72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0" fill="hold">
                      <p:stCondLst>
                        <p:cond delay="indefinite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7" fill="hold">
                      <p:stCondLst>
                        <p:cond delay="indefinite"/>
                      </p:stCondLst>
                      <p:childTnLst>
                        <p:par>
                          <p:cTn id="738" fill="hold">
                            <p:stCondLst>
                              <p:cond delay="0"/>
                            </p:stCondLst>
                            <p:childTnLst>
                              <p:par>
                                <p:cTn id="73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4" fill="hold">
                      <p:stCondLst>
                        <p:cond delay="indefinite"/>
                      </p:stCondLst>
                      <p:childTnLst>
                        <p:par>
                          <p:cTn id="745" fill="hold">
                            <p:stCondLst>
                              <p:cond delay="0"/>
                            </p:stCondLst>
                            <p:childTnLst>
                              <p:par>
                                <p:cTn id="74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500"/>
                            </p:stCondLst>
                            <p:childTnLst>
                              <p:par>
                                <p:cTn id="75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7" fill="hold">
                      <p:stCondLst>
                        <p:cond delay="indefinite"/>
                      </p:stCondLst>
                      <p:childTnLst>
                        <p:par>
                          <p:cTn id="758" fill="hold">
                            <p:stCondLst>
                              <p:cond delay="0"/>
                            </p:stCondLst>
                            <p:childTnLst>
                              <p:par>
                                <p:cTn id="7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83" grpId="0" animBg="1"/>
      <p:bldP spid="83" grpId="1" animBg="1"/>
      <p:bldP spid="80" grpId="0" animBg="1"/>
      <p:bldP spid="80" grpId="1" animBg="1"/>
      <p:bldP spid="2" grpId="0" animBg="1"/>
      <p:bldP spid="4" grpId="0" animBg="1"/>
      <p:bldP spid="5" grpId="0" animBg="1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1" grpId="0"/>
      <p:bldP spid="53" grpId="0"/>
      <p:bldP spid="54" grpId="0"/>
      <p:bldP spid="55" grpId="0"/>
      <p:bldP spid="62" grpId="0" animBg="1"/>
      <p:bldP spid="63" grpId="0" animBg="1"/>
      <p:bldP spid="67" grpId="0"/>
      <p:bldP spid="68" grpId="0"/>
      <p:bldP spid="69" grpId="0"/>
      <p:bldP spid="70" grpId="0"/>
      <p:bldP spid="73" grpId="0"/>
      <p:bldP spid="73" grpId="1"/>
      <p:bldP spid="81" grpId="0" animBg="1"/>
      <p:bldP spid="81" grpId="1" animBg="1"/>
      <p:bldP spid="82" grpId="0"/>
      <p:bldP spid="82" grpId="1"/>
      <p:bldP spid="84" grpId="0" animBg="1"/>
      <p:bldP spid="84" grpId="1" animBg="1"/>
      <p:bldP spid="85" grpId="0"/>
      <p:bldP spid="85" grpId="1"/>
      <p:bldP spid="88" grpId="0" animBg="1"/>
      <p:bldP spid="88" grpId="1" animBg="1"/>
      <p:bldP spid="17" grpId="0"/>
      <p:bldP spid="86" grpId="0" animBg="1"/>
      <p:bldP spid="18" grpId="0"/>
      <p:bldP spid="19" grpId="0"/>
      <p:bldP spid="21" grpId="0"/>
      <p:bldP spid="20" grpId="0"/>
      <p:bldP spid="101" grpId="0"/>
      <p:bldP spid="104" grpId="0" animBg="1"/>
      <p:bldP spid="104" grpId="1" animBg="1"/>
      <p:bldP spid="107" grpId="0"/>
      <p:bldP spid="107" grpId="1"/>
      <p:bldP spid="108" grpId="0"/>
      <p:bldP spid="109" grpId="0"/>
      <p:bldP spid="98" grpId="0"/>
      <p:bldP spid="99" grpId="0"/>
      <p:bldP spid="100" grpId="0"/>
      <p:bldP spid="110" grpId="0"/>
      <p:bldP spid="112" grpId="0"/>
      <p:bldP spid="113" grpId="0" animBg="1"/>
      <p:bldP spid="114" grpId="0" animBg="1"/>
      <p:bldP spid="115" grpId="0"/>
      <p:bldP spid="118" grpId="0"/>
      <p:bldP spid="119" grpId="0"/>
      <p:bldP spid="121" grpId="0"/>
      <p:bldP spid="123" grpId="0"/>
      <p:bldP spid="124" grpId="0"/>
      <p:bldP spid="125" grpId="0"/>
      <p:bldP spid="127" grpId="0" animBg="1"/>
      <p:bldP spid="129" grpId="0" animBg="1"/>
      <p:bldP spid="130" grpId="0"/>
      <p:bldP spid="131" grpId="0"/>
      <p:bldP spid="134" grpId="0"/>
      <p:bldP spid="16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234133" y="2033141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prstClr val="black"/>
                </a:solidFill>
              </a:rPr>
              <a:t>Module_13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-524594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X_CBSE_2017-18_Mod-09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08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583627"/>
              </p:ext>
            </p:extLst>
          </p:nvPr>
        </p:nvGraphicFramePr>
        <p:xfrm>
          <a:off x="825185" y="2611820"/>
          <a:ext cx="5365503" cy="2063050"/>
        </p:xfrm>
        <a:graphic>
          <a:graphicData uri="http://schemas.openxmlformats.org/drawingml/2006/table">
            <a:tbl>
              <a:tblPr firstRow="1" la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308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6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6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18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4" name="Rounded Rectangle 33"/>
          <p:cNvSpPr/>
          <p:nvPr/>
        </p:nvSpPr>
        <p:spPr>
          <a:xfrm>
            <a:off x="2148078" y="2648312"/>
            <a:ext cx="1054191" cy="377734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0767" y="242411"/>
            <a:ext cx="7433189" cy="738664"/>
          </a:xfrm>
          <a:prstGeom prst="rect">
            <a:avLst/>
          </a:prstGeom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cs typeface="Calibri" pitchFamily="34" charset="0"/>
              </a:rPr>
              <a:t>Ex.14.1) 5) In a retail market , fruit vendors were selling mangoes kept in packing boxes. These boxes contained varying number of mangoes. The following was the distribution of mangoes according to the number of boxes.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749617"/>
              </p:ext>
            </p:extLst>
          </p:nvPr>
        </p:nvGraphicFramePr>
        <p:xfrm>
          <a:off x="838200" y="1032382"/>
          <a:ext cx="6304678" cy="533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{306799F8-075E-4A3A-A7F6-7FBC6576F1A4}</a:tableStyleId>
              </a:tblPr>
              <a:tblGrid>
                <a:gridCol w="18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2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No. of mangoes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50 – 52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53 -</a:t>
                      </a:r>
                      <a:r>
                        <a:rPr lang="en-US" sz="1200" b="1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 55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56 - 58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59 - 61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62 - 64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200" b="1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 of boxes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14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104192" y="1025124"/>
            <a:ext cx="1337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No. of mangoes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0934" y="1302123"/>
            <a:ext cx="10810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No. of boxes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3664" y="1619250"/>
            <a:ext cx="7444987" cy="523220"/>
          </a:xfrm>
          <a:prstGeom prst="rect">
            <a:avLst/>
          </a:prstGeom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cs typeface="Calibri" pitchFamily="34" charset="0"/>
              </a:rPr>
              <a:t>Find the daily mean of mangoes kept in a packaging box. Which method of finding </a:t>
            </a:r>
          </a:p>
          <a:p>
            <a:r>
              <a:rPr lang="en-US" sz="1400" b="1" dirty="0">
                <a:solidFill>
                  <a:prstClr val="black"/>
                </a:solidFill>
                <a:cs typeface="Calibri" pitchFamily="34" charset="0"/>
              </a:rPr>
              <a:t>the mean did you choose 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271" y="2334683"/>
            <a:ext cx="529312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cs typeface="Calibri" pitchFamily="34" charset="0"/>
              </a:rPr>
              <a:t>Sol: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2204" y="2227761"/>
            <a:ext cx="182133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</a:rPr>
              <a:t>Class width(h) 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22585" y="2227761"/>
            <a:ext cx="29848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14534" y="2227761"/>
            <a:ext cx="2993128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</a:rPr>
              <a:t>Let us assume mean, a= 57.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62016" y="2615287"/>
            <a:ext cx="1201483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class mark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3941" y="2798769"/>
            <a:ext cx="903444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( x</a:t>
            </a:r>
            <a:r>
              <a:rPr lang="en-US" sz="1400" b="1" baseline="-25000" dirty="0">
                <a:solidFill>
                  <a:prstClr val="black"/>
                </a:solidFill>
                <a:cs typeface="MV Boli" pitchFamily="2" charset="0"/>
              </a:rPr>
              <a:t>i </a:t>
            </a:r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)</a:t>
            </a:r>
            <a:endParaRPr lang="en-US" sz="1400" b="1" baseline="-25000" dirty="0">
              <a:solidFill>
                <a:prstClr val="black"/>
              </a:solidFill>
              <a:cs typeface="MV Boli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88284" y="2585694"/>
            <a:ext cx="1079142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frequency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89122" y="2769176"/>
            <a:ext cx="903444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( </a:t>
            </a:r>
            <a:r>
              <a:rPr lang="en-US" sz="1400" b="1" dirty="0" err="1">
                <a:solidFill>
                  <a:prstClr val="black"/>
                </a:solidFill>
                <a:cs typeface="MV Boli" pitchFamily="2" charset="0"/>
              </a:rPr>
              <a:t>f</a:t>
            </a:r>
            <a:r>
              <a:rPr lang="en-US" sz="1400" b="1" baseline="-25000" dirty="0" err="1">
                <a:solidFill>
                  <a:prstClr val="black"/>
                </a:solidFill>
                <a:cs typeface="MV Boli" pitchFamily="2" charset="0"/>
              </a:rPr>
              <a:t>i</a:t>
            </a:r>
            <a:r>
              <a:rPr lang="en-US" sz="1400" b="1" baseline="-25000" dirty="0">
                <a:solidFill>
                  <a:prstClr val="black"/>
                </a:solidFill>
                <a:cs typeface="MV Boli" pitchFamily="2" charset="0"/>
              </a:rPr>
              <a:t> </a:t>
            </a:r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)</a:t>
            </a:r>
            <a:endParaRPr lang="en-US" sz="1400" b="1" baseline="-25000" dirty="0">
              <a:solidFill>
                <a:prstClr val="black"/>
              </a:solidFill>
              <a:cs typeface="MV Boli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68756" y="2646125"/>
            <a:ext cx="903444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cs typeface="MV Boli" pitchFamily="2" charset="0"/>
              </a:rPr>
              <a:t>f</a:t>
            </a:r>
            <a:r>
              <a:rPr lang="en-US" sz="1400" b="1" baseline="-25000" dirty="0" err="1">
                <a:solidFill>
                  <a:prstClr val="black"/>
                </a:solidFill>
                <a:cs typeface="MV Boli" pitchFamily="2" charset="0"/>
              </a:rPr>
              <a:t>i</a:t>
            </a:r>
            <a:r>
              <a:rPr lang="en-US" sz="1400" b="1" dirty="0" err="1">
                <a:solidFill>
                  <a:prstClr val="black"/>
                </a:solidFill>
                <a:cs typeface="MV Boli" pitchFamily="2" charset="0"/>
              </a:rPr>
              <a:t>u</a:t>
            </a:r>
            <a:r>
              <a:rPr lang="en-US" sz="1400" b="1" baseline="-25000" dirty="0" err="1">
                <a:solidFill>
                  <a:prstClr val="black"/>
                </a:solidFill>
                <a:cs typeface="MV Boli" pitchFamily="2" charset="0"/>
              </a:rPr>
              <a:t>i</a:t>
            </a:r>
            <a:r>
              <a:rPr lang="en-US" sz="1400" b="1" baseline="-25000" dirty="0">
                <a:solidFill>
                  <a:prstClr val="black"/>
                </a:solidFill>
                <a:cs typeface="MV Boli" pitchFamily="2" charset="0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34596" y="2591244"/>
            <a:ext cx="198813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prstClr val="black"/>
                </a:solidFill>
                <a:cs typeface="MV Boli" pitchFamily="2" charset="0"/>
              </a:rPr>
              <a:t>u</a:t>
            </a:r>
            <a:r>
              <a:rPr lang="en-US" sz="1400" b="1" baseline="-25000" dirty="0" err="1">
                <a:solidFill>
                  <a:prstClr val="black"/>
                </a:solidFill>
                <a:cs typeface="MV Boli" pitchFamily="2" charset="0"/>
              </a:rPr>
              <a:t>i</a:t>
            </a:r>
            <a:r>
              <a:rPr lang="en-US" sz="1400" b="1" baseline="-25000" dirty="0">
                <a:solidFill>
                  <a:prstClr val="black"/>
                </a:solidFill>
                <a:cs typeface="MV Boli" pitchFamily="2" charset="0"/>
              </a:rPr>
              <a:t> </a:t>
            </a:r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= x</a:t>
            </a:r>
            <a:r>
              <a:rPr lang="en-US" sz="1400" b="1" baseline="-25000" dirty="0">
                <a:solidFill>
                  <a:prstClr val="black"/>
                </a:solidFill>
                <a:cs typeface="MV Boli" pitchFamily="2" charset="0"/>
              </a:rPr>
              <a:t>i </a:t>
            </a:r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- </a:t>
            </a:r>
            <a:endParaRPr lang="en-US" sz="1400" b="1" baseline="-25000" dirty="0">
              <a:solidFill>
                <a:prstClr val="black"/>
              </a:solidFill>
              <a:cs typeface="MV Boli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65243" y="2809267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h</a:t>
            </a:r>
            <a:endParaRPr lang="en-US" sz="1400" dirty="0">
              <a:ln>
                <a:solidFill>
                  <a:prstClr val="black"/>
                </a:solidFill>
              </a:ln>
              <a:solidFill>
                <a:prstClr val="black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4637031" y="2864665"/>
            <a:ext cx="533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932188" y="260078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</a:rPr>
              <a:t>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94206" y="26131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</a:rPr>
              <a:t>57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66309" y="3303763"/>
            <a:ext cx="72968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53 - 55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6309" y="3572221"/>
            <a:ext cx="72968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56 - 58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66309" y="3841957"/>
            <a:ext cx="72968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59 - 61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66310" y="4119769"/>
            <a:ext cx="729687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62 - 64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43000" y="4397573"/>
            <a:ext cx="625557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</a:rPr>
              <a:t>Total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843683" y="2659886"/>
            <a:ext cx="1263755" cy="26723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Curved Left Arrow 32"/>
          <p:cNvSpPr/>
          <p:nvPr/>
        </p:nvSpPr>
        <p:spPr>
          <a:xfrm rot="11289374" flipH="1">
            <a:off x="2176017" y="1168700"/>
            <a:ext cx="566766" cy="1644872"/>
          </a:xfrm>
          <a:prstGeom prst="curvedLeftArrow">
            <a:avLst>
              <a:gd name="adj1" fmla="val 16532"/>
              <a:gd name="adj2" fmla="val 41600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0" y="2630746"/>
            <a:ext cx="1427122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class interval </a:t>
            </a:r>
          </a:p>
        </p:txBody>
      </p:sp>
      <p:sp>
        <p:nvSpPr>
          <p:cNvPr id="35" name="Curved Left Arrow 34"/>
          <p:cNvSpPr/>
          <p:nvPr/>
        </p:nvSpPr>
        <p:spPr>
          <a:xfrm rot="9308904" flipH="1">
            <a:off x="2574224" y="1195586"/>
            <a:ext cx="566766" cy="1644872"/>
          </a:xfrm>
          <a:prstGeom prst="curvedLeftArrow">
            <a:avLst>
              <a:gd name="adj1" fmla="val 16532"/>
              <a:gd name="adj2" fmla="val 41600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35781" y="3003638"/>
            <a:ext cx="58971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63940" y="3284856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110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63940" y="3565412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135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363940" y="3840767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115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363940" y="4118560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25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090925" y="4366446"/>
            <a:ext cx="65114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sym typeface="Symbol"/>
              </a:rPr>
              <a:t> </a:t>
            </a:r>
            <a:r>
              <a:rPr lang="en-US" sz="1400" b="1" dirty="0" err="1">
                <a:solidFill>
                  <a:prstClr val="black"/>
                </a:solidFill>
              </a:rPr>
              <a:t>f</a:t>
            </a:r>
            <a:r>
              <a:rPr lang="en-US" sz="1400" b="1" baseline="-25000" dirty="0" err="1">
                <a:solidFill>
                  <a:prstClr val="black"/>
                </a:solidFill>
              </a:rPr>
              <a:t>i</a:t>
            </a:r>
            <a:r>
              <a:rPr lang="en-US" sz="1400" b="1" dirty="0">
                <a:solidFill>
                  <a:prstClr val="black"/>
                </a:solidFill>
              </a:rPr>
              <a:t>  =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16194" y="4366446"/>
            <a:ext cx="48282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sym typeface="Symbol"/>
              </a:rPr>
              <a:t>400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67759" y="1619560"/>
            <a:ext cx="74413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cs typeface="Calibri" pitchFamily="34" charset="0"/>
              </a:rPr>
              <a:t>Find the daily mean of mangoes kept in a packaging box. Which method of finding the mean did you choose ?</a:t>
            </a:r>
          </a:p>
        </p:txBody>
      </p:sp>
      <p:sp>
        <p:nvSpPr>
          <p:cNvPr id="55" name="Rectangle 54"/>
          <p:cNvSpPr/>
          <p:nvPr/>
        </p:nvSpPr>
        <p:spPr>
          <a:xfrm>
            <a:off x="826103" y="3044723"/>
            <a:ext cx="1299029" cy="2437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Oval Callout 55"/>
          <p:cNvSpPr/>
          <p:nvPr/>
        </p:nvSpPr>
        <p:spPr>
          <a:xfrm>
            <a:off x="2514600" y="2327060"/>
            <a:ext cx="1295400" cy="800100"/>
          </a:xfrm>
          <a:prstGeom prst="wedgeEllipseCallout">
            <a:avLst>
              <a:gd name="adj1" fmla="val -104166"/>
              <a:gd name="adj2" fmla="val 5661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5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521210"/>
              </p:ext>
            </p:extLst>
          </p:nvPr>
        </p:nvGraphicFramePr>
        <p:xfrm>
          <a:off x="2716213" y="2460625"/>
          <a:ext cx="96043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3" name="Equation" r:id="rId3" imgW="507960" imgH="368280" progId="Equation.DSMT4">
                  <p:embed/>
                </p:oleObj>
              </mc:Choice>
              <mc:Fallback>
                <p:oleObj name="Equation" r:id="rId3" imgW="50796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213" y="2460625"/>
                        <a:ext cx="960437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066310" y="3026046"/>
            <a:ext cx="729687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50 - 52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390327" y="2991882"/>
            <a:ext cx="58971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51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418486" y="3273100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54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18486" y="3553656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57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418486" y="3829011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60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418486" y="4106804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63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004826" y="3309833"/>
            <a:ext cx="304800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cs typeface="MV Boli" pitchFamily="2" charset="0"/>
              </a:rPr>
              <a:t> a</a:t>
            </a:r>
            <a:endParaRPr lang="en-US" sz="1600" b="1" baseline="-25000" dirty="0">
              <a:solidFill>
                <a:prstClr val="black"/>
              </a:solidFill>
              <a:cs typeface="MV Boli" pitchFamily="2" charset="0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rot="10800000">
            <a:off x="3873052" y="3725914"/>
            <a:ext cx="228600" cy="1191"/>
          </a:xfrm>
          <a:prstGeom prst="straightConnector1">
            <a:avLst/>
          </a:prstGeom>
          <a:ln>
            <a:solidFill>
              <a:schemeClr val="bg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urved Down Arrow 64"/>
          <p:cNvSpPr/>
          <p:nvPr/>
        </p:nvSpPr>
        <p:spPr>
          <a:xfrm rot="15441465" flipH="1">
            <a:off x="430782" y="3080930"/>
            <a:ext cx="353756" cy="527025"/>
          </a:xfrm>
          <a:prstGeom prst="curvedDownArrow">
            <a:avLst>
              <a:gd name="adj1" fmla="val 25000"/>
              <a:gd name="adj2" fmla="val 65120"/>
              <a:gd name="adj3" fmla="val 2500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468013" y="3003102"/>
            <a:ext cx="58971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-2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496172" y="3284320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-1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496172" y="3564876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496172" y="3840231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496172" y="4118024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440926" y="3000966"/>
            <a:ext cx="58971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-30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307104" y="3282184"/>
            <a:ext cx="857363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-110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469085" y="3562740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469085" y="3838095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115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469085" y="4115888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50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178622" y="4348269"/>
            <a:ext cx="10668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sym typeface="Symbol"/>
              </a:rPr>
              <a:t> </a:t>
            </a:r>
            <a:r>
              <a:rPr lang="en-US" sz="1400" b="1" dirty="0" err="1">
                <a:solidFill>
                  <a:prstClr val="black"/>
                </a:solidFill>
              </a:rPr>
              <a:t>f</a:t>
            </a:r>
            <a:r>
              <a:rPr lang="en-US" sz="1400" b="1" baseline="-25000" dirty="0" err="1">
                <a:solidFill>
                  <a:prstClr val="black"/>
                </a:solidFill>
              </a:rPr>
              <a:t>i</a:t>
            </a:r>
            <a:r>
              <a:rPr lang="en-US" sz="1400" b="1" dirty="0" err="1">
                <a:solidFill>
                  <a:prstClr val="black"/>
                </a:solidFill>
              </a:rPr>
              <a:t>u</a:t>
            </a:r>
            <a:r>
              <a:rPr lang="en-US" sz="1400" b="1" baseline="-25000" dirty="0" err="1">
                <a:solidFill>
                  <a:prstClr val="black"/>
                </a:solidFill>
              </a:rPr>
              <a:t>i</a:t>
            </a:r>
            <a:r>
              <a:rPr lang="en-US" sz="1400" b="1" baseline="-25000" dirty="0">
                <a:solidFill>
                  <a:prstClr val="black"/>
                </a:solidFill>
              </a:rPr>
              <a:t> </a:t>
            </a:r>
            <a:r>
              <a:rPr lang="en-US" sz="1400" b="1" dirty="0">
                <a:solidFill>
                  <a:prstClr val="black"/>
                </a:solidFill>
              </a:rPr>
              <a:t>=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783782" y="4366343"/>
            <a:ext cx="38343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sym typeface="Symbol"/>
              </a:rPr>
              <a:t>25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211765" y="2305566"/>
            <a:ext cx="272613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</a:rPr>
              <a:t>By step deviation method</a:t>
            </a:r>
          </a:p>
        </p:txBody>
      </p:sp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128971"/>
              </p:ext>
            </p:extLst>
          </p:nvPr>
        </p:nvGraphicFramePr>
        <p:xfrm>
          <a:off x="6629400" y="2862051"/>
          <a:ext cx="635000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4" name="Equation" r:id="rId5" imgW="482400" imgH="203040" progId="Equation.DSMT4">
                  <p:embed/>
                </p:oleObj>
              </mc:Choice>
              <mc:Fallback>
                <p:oleObj name="Equation" r:id="rId5" imgW="482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2862051"/>
                        <a:ext cx="635000" cy="20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7708900" y="2610814"/>
            <a:ext cx="68580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sym typeface="Symbol"/>
              </a:rPr>
              <a:t> </a:t>
            </a:r>
            <a:r>
              <a:rPr lang="en-US" sz="1600" dirty="0" err="1">
                <a:solidFill>
                  <a:srgbClr val="0000FF"/>
                </a:solidFill>
              </a:rPr>
              <a:t>f</a:t>
            </a:r>
            <a:r>
              <a:rPr lang="en-US" sz="1600" baseline="-25000" dirty="0" err="1">
                <a:solidFill>
                  <a:srgbClr val="0000FF"/>
                </a:solidFill>
              </a:rPr>
              <a:t>i</a:t>
            </a:r>
            <a:r>
              <a:rPr lang="en-US" sz="1600" dirty="0" err="1">
                <a:solidFill>
                  <a:srgbClr val="0000FF"/>
                </a:solidFill>
              </a:rPr>
              <a:t>u</a:t>
            </a:r>
            <a:r>
              <a:rPr lang="en-US" sz="1600" baseline="-25000" dirty="0" err="1">
                <a:solidFill>
                  <a:srgbClr val="0000FF"/>
                </a:solidFill>
              </a:rPr>
              <a:t>i</a:t>
            </a:r>
            <a:r>
              <a:rPr lang="en-US" sz="1600" baseline="-25000" dirty="0">
                <a:solidFill>
                  <a:srgbClr val="0000FF"/>
                </a:solidFill>
              </a:rPr>
              <a:t> 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7855362" y="2933920"/>
            <a:ext cx="457200" cy="119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827653" y="2908108"/>
            <a:ext cx="51046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 </a:t>
            </a:r>
            <a:r>
              <a:rPr lang="en-US" sz="1600" dirty="0" err="1">
                <a:solidFill>
                  <a:srgbClr val="0000FF"/>
                </a:solidFill>
              </a:rPr>
              <a:t>f</a:t>
            </a:r>
            <a:r>
              <a:rPr lang="en-US" sz="1600" baseline="-25000" dirty="0" err="1">
                <a:solidFill>
                  <a:srgbClr val="0000FF"/>
                </a:solidFill>
              </a:rPr>
              <a:t>i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261550" y="2756180"/>
            <a:ext cx="4812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a +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402330" y="2756180"/>
            <a:ext cx="301685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h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88" name="Left Bracket 87"/>
          <p:cNvSpPr/>
          <p:nvPr/>
        </p:nvSpPr>
        <p:spPr>
          <a:xfrm>
            <a:off x="7727758" y="2617890"/>
            <a:ext cx="157298" cy="584671"/>
          </a:xfrm>
          <a:prstGeom prst="leftBracket">
            <a:avLst>
              <a:gd name="adj" fmla="val 49856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Left Bracket 88"/>
          <p:cNvSpPr/>
          <p:nvPr/>
        </p:nvSpPr>
        <p:spPr>
          <a:xfrm flipH="1">
            <a:off x="8243172" y="2617890"/>
            <a:ext cx="126903" cy="584671"/>
          </a:xfrm>
          <a:prstGeom prst="leftBracket">
            <a:avLst>
              <a:gd name="adj" fmla="val 49856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110019" y="3531499"/>
            <a:ext cx="32092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=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298077" y="3531746"/>
            <a:ext cx="40588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57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597802" y="3531321"/>
            <a:ext cx="3209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+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983186" y="3484670"/>
            <a:ext cx="68580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sym typeface="Symbol"/>
              </a:rPr>
              <a:t>25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>
            <a:off x="8001000" y="3772967"/>
            <a:ext cx="365760" cy="119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926754" y="3729341"/>
            <a:ext cx="516488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100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96" name="Left Bracket 95"/>
          <p:cNvSpPr/>
          <p:nvPr/>
        </p:nvSpPr>
        <p:spPr>
          <a:xfrm>
            <a:off x="7867458" y="3458687"/>
            <a:ext cx="157298" cy="584671"/>
          </a:xfrm>
          <a:prstGeom prst="leftBracket">
            <a:avLst>
              <a:gd name="adj" fmla="val 49856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Left Bracket 96"/>
          <p:cNvSpPr/>
          <p:nvPr/>
        </p:nvSpPr>
        <p:spPr>
          <a:xfrm flipH="1">
            <a:off x="8378039" y="3458687"/>
            <a:ext cx="126903" cy="584671"/>
          </a:xfrm>
          <a:prstGeom prst="leftBracket">
            <a:avLst>
              <a:gd name="adj" fmla="val 49856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542030" y="3569280"/>
            <a:ext cx="301685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3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277954" y="4412063"/>
            <a:ext cx="2536578" cy="27432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sz="1500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110019" y="4085577"/>
            <a:ext cx="32092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=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298077" y="4085577"/>
            <a:ext cx="40588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57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626035" y="4085577"/>
            <a:ext cx="984565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+ 0.1875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257742" y="4381786"/>
            <a:ext cx="2556790" cy="30777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sym typeface="Symbol"/>
              </a:rPr>
              <a:t>Mean = 57 (</a:t>
            </a:r>
            <a:r>
              <a:rPr lang="en-US" sz="1400" dirty="0" err="1">
                <a:solidFill>
                  <a:srgbClr val="0000FF"/>
                </a:solidFill>
                <a:sym typeface="Symbol"/>
              </a:rPr>
              <a:t>approx</a:t>
            </a:r>
            <a:r>
              <a:rPr lang="en-US" sz="1400" dirty="0">
                <a:solidFill>
                  <a:srgbClr val="0000FF"/>
                </a:solidFill>
                <a:sym typeface="Symbol"/>
              </a:rPr>
              <a:t>)mangoes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 flipH="1">
            <a:off x="8113122" y="3577916"/>
            <a:ext cx="182880" cy="17310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8051076" y="3814386"/>
            <a:ext cx="274320" cy="1738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8153400" y="3894951"/>
            <a:ext cx="274320" cy="27699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sym typeface="Symbol"/>
              </a:rPr>
              <a:t>4</a:t>
            </a:r>
            <a:endParaRPr lang="en-US" sz="1200" dirty="0">
              <a:solidFill>
                <a:srgbClr val="0000FF"/>
              </a:solidFill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5162659" y="2503960"/>
            <a:ext cx="4130675" cy="770886"/>
            <a:chOff x="4352925" y="-1433357"/>
            <a:chExt cx="4130675" cy="770886"/>
          </a:xfrm>
        </p:grpSpPr>
        <p:sp>
          <p:nvSpPr>
            <p:cNvPr id="108" name="Cloud 107"/>
            <p:cNvSpPr/>
            <p:nvPr/>
          </p:nvSpPr>
          <p:spPr bwMode="auto">
            <a:xfrm rot="10800000" flipH="1" flipV="1">
              <a:off x="4352925" y="-1433357"/>
              <a:ext cx="4130675" cy="770886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727394" y="-1250565"/>
              <a:ext cx="33529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What we want to find?</a:t>
              </a:r>
              <a:endParaRPr lang="en-US" sz="2000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2338857" y="3279458"/>
            <a:ext cx="4049284" cy="986300"/>
            <a:chOff x="4503982" y="-1331051"/>
            <a:chExt cx="4049284" cy="986300"/>
          </a:xfrm>
        </p:grpSpPr>
        <p:sp>
          <p:nvSpPr>
            <p:cNvPr id="121" name="Cloud 120"/>
            <p:cNvSpPr/>
            <p:nvPr/>
          </p:nvSpPr>
          <p:spPr bwMode="auto">
            <a:xfrm rot="10800000" flipH="1" flipV="1">
              <a:off x="4503982" y="-1331051"/>
              <a:ext cx="4049284" cy="986300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972994" y="-1250565"/>
              <a:ext cx="31073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By subtracting two consecutive lower limits</a:t>
              </a:r>
              <a:endParaRPr lang="en-US" sz="2000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3980046" y="3079071"/>
            <a:ext cx="4049284" cy="986300"/>
            <a:chOff x="4503982" y="-1331051"/>
            <a:chExt cx="4049284" cy="986300"/>
          </a:xfrm>
        </p:grpSpPr>
        <p:sp>
          <p:nvSpPr>
            <p:cNvPr id="124" name="Cloud 123"/>
            <p:cNvSpPr/>
            <p:nvPr/>
          </p:nvSpPr>
          <p:spPr bwMode="auto">
            <a:xfrm rot="10800000" flipH="1" flipV="1">
              <a:off x="4503982" y="-1331051"/>
              <a:ext cx="4049284" cy="986300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972994" y="-1203267"/>
              <a:ext cx="31073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By adding h to a x</a:t>
              </a:r>
              <a:r>
                <a:rPr lang="en-US" sz="2000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 we get next x</a:t>
              </a:r>
              <a:r>
                <a:rPr lang="en-US" sz="2000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endParaRPr lang="en-US" sz="2000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4708525" y="2400300"/>
            <a:ext cx="4130675" cy="1619250"/>
            <a:chOff x="4403725" y="-1657350"/>
            <a:chExt cx="4130675" cy="1619250"/>
          </a:xfrm>
        </p:grpSpPr>
        <p:sp>
          <p:nvSpPr>
            <p:cNvPr id="127" name="Cloud 126"/>
            <p:cNvSpPr/>
            <p:nvPr/>
          </p:nvSpPr>
          <p:spPr bwMode="auto">
            <a:xfrm rot="10800000" flipH="1" flipV="1">
              <a:off x="4403725" y="-1657350"/>
              <a:ext cx="4130675" cy="1619250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613094" y="-1412732"/>
              <a:ext cx="37290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We assume any one value from x</a:t>
              </a:r>
              <a:r>
                <a:rPr lang="en-US" sz="2000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 column as ‘a’ (</a:t>
              </a:r>
              <a:r>
                <a:rPr lang="en-US" sz="2000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i.e.Assumed</a:t>
              </a:r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 mean)</a:t>
              </a:r>
              <a:endParaRPr lang="en-US" sz="2000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29" name="Group 128" hidden="1"/>
          <p:cNvGrpSpPr/>
          <p:nvPr/>
        </p:nvGrpSpPr>
        <p:grpSpPr>
          <a:xfrm>
            <a:off x="4828406" y="3597848"/>
            <a:ext cx="3637064" cy="1347679"/>
            <a:chOff x="4403725" y="-1657350"/>
            <a:chExt cx="4130675" cy="1619250"/>
          </a:xfrm>
        </p:grpSpPr>
        <p:sp>
          <p:nvSpPr>
            <p:cNvPr id="130" name="Cloud 129"/>
            <p:cNvSpPr/>
            <p:nvPr/>
          </p:nvSpPr>
          <p:spPr bwMode="auto">
            <a:xfrm rot="10800000" flipH="1" flipV="1">
              <a:off x="4403725" y="-1657350"/>
              <a:ext cx="4130675" cy="1619250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613094" y="-1216610"/>
              <a:ext cx="37290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Preferably the middle value</a:t>
              </a:r>
              <a:endParaRPr lang="en-US" sz="2000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630254" y="2327060"/>
            <a:ext cx="1295400" cy="800100"/>
            <a:chOff x="4272009" y="5314950"/>
            <a:chExt cx="1295400" cy="800100"/>
          </a:xfrm>
        </p:grpSpPr>
        <p:sp>
          <p:nvSpPr>
            <p:cNvPr id="133" name="Oval Callout 132"/>
            <p:cNvSpPr/>
            <p:nvPr/>
          </p:nvSpPr>
          <p:spPr>
            <a:xfrm>
              <a:off x="4272009" y="5314950"/>
              <a:ext cx="1295400" cy="800100"/>
            </a:xfrm>
            <a:prstGeom prst="wedgeEllipseCallout">
              <a:avLst>
                <a:gd name="adj1" fmla="val -104166"/>
                <a:gd name="adj2" fmla="val 56618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graphicFrame>
          <p:nvGraphicFramePr>
            <p:cNvPr id="13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69768711"/>
                </p:ext>
              </p:extLst>
            </p:nvPr>
          </p:nvGraphicFramePr>
          <p:xfrm>
            <a:off x="4498043" y="5448515"/>
            <a:ext cx="912812" cy="520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5" name="Equation" r:id="rId7" imgW="482400" imgH="368280" progId="Equation.DSMT4">
                    <p:embed/>
                  </p:oleObj>
                </mc:Choice>
                <mc:Fallback>
                  <p:oleObj name="Equation" r:id="rId7" imgW="482400" imgH="3682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8043" y="5448515"/>
                          <a:ext cx="912812" cy="520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5" name="Group 134"/>
          <p:cNvGrpSpPr/>
          <p:nvPr/>
        </p:nvGrpSpPr>
        <p:grpSpPr>
          <a:xfrm>
            <a:off x="5643520" y="2610805"/>
            <a:ext cx="1295400" cy="800100"/>
            <a:chOff x="4272009" y="5314950"/>
            <a:chExt cx="1295400" cy="800100"/>
          </a:xfrm>
        </p:grpSpPr>
        <p:sp>
          <p:nvSpPr>
            <p:cNvPr id="136" name="Oval Callout 135"/>
            <p:cNvSpPr/>
            <p:nvPr/>
          </p:nvSpPr>
          <p:spPr>
            <a:xfrm>
              <a:off x="4272009" y="5314950"/>
              <a:ext cx="1295400" cy="800100"/>
            </a:xfrm>
            <a:prstGeom prst="wedgeEllipseCallout">
              <a:avLst>
                <a:gd name="adj1" fmla="val -104166"/>
                <a:gd name="adj2" fmla="val 56618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graphicFrame>
          <p:nvGraphicFramePr>
            <p:cNvPr id="137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8183"/>
                </p:ext>
              </p:extLst>
            </p:nvPr>
          </p:nvGraphicFramePr>
          <p:xfrm>
            <a:off x="4486364" y="5448933"/>
            <a:ext cx="936625" cy="520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6" name="Equation" r:id="rId9" imgW="495000" imgH="368280" progId="Equation.DSMT4">
                    <p:embed/>
                  </p:oleObj>
                </mc:Choice>
                <mc:Fallback>
                  <p:oleObj name="Equation" r:id="rId9" imgW="495000" imgH="3682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86364" y="5448933"/>
                          <a:ext cx="936625" cy="520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8" name="Group 137"/>
          <p:cNvGrpSpPr/>
          <p:nvPr/>
        </p:nvGrpSpPr>
        <p:grpSpPr>
          <a:xfrm>
            <a:off x="5601660" y="2866368"/>
            <a:ext cx="1295400" cy="800100"/>
            <a:chOff x="4272009" y="5314950"/>
            <a:chExt cx="1295400" cy="800100"/>
          </a:xfrm>
        </p:grpSpPr>
        <p:sp>
          <p:nvSpPr>
            <p:cNvPr id="139" name="Oval Callout 138"/>
            <p:cNvSpPr/>
            <p:nvPr/>
          </p:nvSpPr>
          <p:spPr>
            <a:xfrm>
              <a:off x="4272009" y="5314950"/>
              <a:ext cx="1295400" cy="800100"/>
            </a:xfrm>
            <a:prstGeom prst="wedgeEllipseCallout">
              <a:avLst>
                <a:gd name="adj1" fmla="val -104166"/>
                <a:gd name="adj2" fmla="val 56618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graphicFrame>
          <p:nvGraphicFramePr>
            <p:cNvPr id="140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1950709"/>
                </p:ext>
              </p:extLst>
            </p:nvPr>
          </p:nvGraphicFramePr>
          <p:xfrm>
            <a:off x="4486364" y="5448933"/>
            <a:ext cx="936625" cy="520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7" name="Equation" r:id="rId11" imgW="495000" imgH="368280" progId="Equation.DSMT4">
                    <p:embed/>
                  </p:oleObj>
                </mc:Choice>
                <mc:Fallback>
                  <p:oleObj name="Equation" r:id="rId11" imgW="495000" imgH="3682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86364" y="5448933"/>
                          <a:ext cx="936625" cy="520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1" name="Group 140"/>
          <p:cNvGrpSpPr/>
          <p:nvPr/>
        </p:nvGrpSpPr>
        <p:grpSpPr>
          <a:xfrm>
            <a:off x="5601660" y="3197798"/>
            <a:ext cx="1295400" cy="800100"/>
            <a:chOff x="4272009" y="5314950"/>
            <a:chExt cx="1295400" cy="800100"/>
          </a:xfrm>
        </p:grpSpPr>
        <p:sp>
          <p:nvSpPr>
            <p:cNvPr id="142" name="Oval Callout 141"/>
            <p:cNvSpPr/>
            <p:nvPr/>
          </p:nvSpPr>
          <p:spPr>
            <a:xfrm>
              <a:off x="4272009" y="5314950"/>
              <a:ext cx="1295400" cy="800100"/>
            </a:xfrm>
            <a:prstGeom prst="wedgeEllipseCallout">
              <a:avLst>
                <a:gd name="adj1" fmla="val -104166"/>
                <a:gd name="adj2" fmla="val 56618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graphicFrame>
          <p:nvGraphicFramePr>
            <p:cNvPr id="143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87172798"/>
                </p:ext>
              </p:extLst>
            </p:nvPr>
          </p:nvGraphicFramePr>
          <p:xfrm>
            <a:off x="4498062" y="5449315"/>
            <a:ext cx="912812" cy="520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8" name="Equation" r:id="rId13" imgW="482400" imgH="368280" progId="Equation.DSMT4">
                    <p:embed/>
                  </p:oleObj>
                </mc:Choice>
                <mc:Fallback>
                  <p:oleObj name="Equation" r:id="rId13" imgW="482400" imgH="3682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8062" y="5449315"/>
                          <a:ext cx="912812" cy="520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4" name="Group 143"/>
          <p:cNvGrpSpPr/>
          <p:nvPr/>
        </p:nvGrpSpPr>
        <p:grpSpPr>
          <a:xfrm>
            <a:off x="5632359" y="3479948"/>
            <a:ext cx="1295400" cy="800100"/>
            <a:chOff x="4272009" y="5314950"/>
            <a:chExt cx="1295400" cy="800100"/>
          </a:xfrm>
        </p:grpSpPr>
        <p:sp>
          <p:nvSpPr>
            <p:cNvPr id="145" name="Oval Callout 144"/>
            <p:cNvSpPr/>
            <p:nvPr/>
          </p:nvSpPr>
          <p:spPr>
            <a:xfrm>
              <a:off x="4272009" y="5314950"/>
              <a:ext cx="1295400" cy="800100"/>
            </a:xfrm>
            <a:prstGeom prst="wedgeEllipseCallout">
              <a:avLst>
                <a:gd name="adj1" fmla="val -104166"/>
                <a:gd name="adj2" fmla="val 56618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graphicFrame>
          <p:nvGraphicFramePr>
            <p:cNvPr id="146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62871758"/>
                </p:ext>
              </p:extLst>
            </p:nvPr>
          </p:nvGraphicFramePr>
          <p:xfrm>
            <a:off x="4498062" y="5449315"/>
            <a:ext cx="912812" cy="520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9" name="Equation" r:id="rId15" imgW="482400" imgH="368280" progId="Equation.DSMT4">
                    <p:embed/>
                  </p:oleObj>
                </mc:Choice>
                <mc:Fallback>
                  <p:oleObj name="Equation" r:id="rId15" imgW="482400" imgH="3682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8062" y="5449315"/>
                          <a:ext cx="912812" cy="520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0" name="Group 149"/>
          <p:cNvGrpSpPr/>
          <p:nvPr/>
        </p:nvGrpSpPr>
        <p:grpSpPr>
          <a:xfrm>
            <a:off x="3063766" y="2282716"/>
            <a:ext cx="1321672" cy="805360"/>
            <a:chOff x="9327143" y="5538290"/>
            <a:chExt cx="1321672" cy="805360"/>
          </a:xfrm>
        </p:grpSpPr>
        <p:sp>
          <p:nvSpPr>
            <p:cNvPr id="151" name="Oval Callout 150"/>
            <p:cNvSpPr/>
            <p:nvPr/>
          </p:nvSpPr>
          <p:spPr>
            <a:xfrm>
              <a:off x="9353415" y="5538290"/>
              <a:ext cx="1295400" cy="800100"/>
            </a:xfrm>
            <a:prstGeom prst="wedgeEllipseCallout">
              <a:avLst>
                <a:gd name="adj1" fmla="val 84475"/>
                <a:gd name="adj2" fmla="val 44796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2" name="Oval Callout 151"/>
            <p:cNvSpPr/>
            <p:nvPr/>
          </p:nvSpPr>
          <p:spPr>
            <a:xfrm>
              <a:off x="9327143" y="5543550"/>
              <a:ext cx="1295400" cy="800100"/>
            </a:xfrm>
            <a:prstGeom prst="wedgeEllipseCallout">
              <a:avLst>
                <a:gd name="adj1" fmla="val -84693"/>
                <a:gd name="adj2" fmla="val 46766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9594039" y="5784451"/>
              <a:ext cx="814647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</a:rPr>
                <a:t>-2 x 15</a:t>
              </a: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3096240" y="2630746"/>
            <a:ext cx="1321672" cy="805360"/>
            <a:chOff x="9327143" y="5538290"/>
            <a:chExt cx="1321672" cy="805360"/>
          </a:xfrm>
        </p:grpSpPr>
        <p:sp>
          <p:nvSpPr>
            <p:cNvPr id="155" name="Oval Callout 154"/>
            <p:cNvSpPr/>
            <p:nvPr/>
          </p:nvSpPr>
          <p:spPr>
            <a:xfrm>
              <a:off x="9353415" y="5538290"/>
              <a:ext cx="1295400" cy="800100"/>
            </a:xfrm>
            <a:prstGeom prst="wedgeEllipseCallout">
              <a:avLst>
                <a:gd name="adj1" fmla="val 84475"/>
                <a:gd name="adj2" fmla="val 44796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6" name="Oval Callout 155"/>
            <p:cNvSpPr/>
            <p:nvPr/>
          </p:nvSpPr>
          <p:spPr>
            <a:xfrm>
              <a:off x="9327143" y="5543550"/>
              <a:ext cx="1295400" cy="800100"/>
            </a:xfrm>
            <a:prstGeom prst="wedgeEllipseCallout">
              <a:avLst>
                <a:gd name="adj1" fmla="val -84693"/>
                <a:gd name="adj2" fmla="val 46766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9537133" y="5784451"/>
              <a:ext cx="928460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</a:rPr>
                <a:t>-1 x 110</a:t>
              </a: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3095854" y="2873256"/>
            <a:ext cx="1321672" cy="805360"/>
            <a:chOff x="9327143" y="5538290"/>
            <a:chExt cx="1321672" cy="805360"/>
          </a:xfrm>
        </p:grpSpPr>
        <p:sp>
          <p:nvSpPr>
            <p:cNvPr id="159" name="Oval Callout 158"/>
            <p:cNvSpPr/>
            <p:nvPr/>
          </p:nvSpPr>
          <p:spPr>
            <a:xfrm>
              <a:off x="9353415" y="5538290"/>
              <a:ext cx="1295400" cy="800100"/>
            </a:xfrm>
            <a:prstGeom prst="wedgeEllipseCallout">
              <a:avLst>
                <a:gd name="adj1" fmla="val 84475"/>
                <a:gd name="adj2" fmla="val 44796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0" name="Oval Callout 159"/>
            <p:cNvSpPr/>
            <p:nvPr/>
          </p:nvSpPr>
          <p:spPr>
            <a:xfrm>
              <a:off x="9327143" y="5543550"/>
              <a:ext cx="1295400" cy="800100"/>
            </a:xfrm>
            <a:prstGeom prst="wedgeEllipseCallout">
              <a:avLst>
                <a:gd name="adj1" fmla="val -84693"/>
                <a:gd name="adj2" fmla="val 46766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9572399" y="5784451"/>
              <a:ext cx="857928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</a:rPr>
                <a:t>0 x 135</a:t>
              </a: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3069582" y="3143007"/>
            <a:ext cx="1321672" cy="805360"/>
            <a:chOff x="9327143" y="5538290"/>
            <a:chExt cx="1321672" cy="805360"/>
          </a:xfrm>
        </p:grpSpPr>
        <p:sp>
          <p:nvSpPr>
            <p:cNvPr id="163" name="Oval Callout 162"/>
            <p:cNvSpPr/>
            <p:nvPr/>
          </p:nvSpPr>
          <p:spPr>
            <a:xfrm>
              <a:off x="9353415" y="5538290"/>
              <a:ext cx="1295400" cy="800100"/>
            </a:xfrm>
            <a:prstGeom prst="wedgeEllipseCallout">
              <a:avLst>
                <a:gd name="adj1" fmla="val 84475"/>
                <a:gd name="adj2" fmla="val 44796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4" name="Oval Callout 163"/>
            <p:cNvSpPr/>
            <p:nvPr/>
          </p:nvSpPr>
          <p:spPr>
            <a:xfrm>
              <a:off x="9327143" y="5543550"/>
              <a:ext cx="1295400" cy="800100"/>
            </a:xfrm>
            <a:prstGeom prst="wedgeEllipseCallout">
              <a:avLst>
                <a:gd name="adj1" fmla="val -84693"/>
                <a:gd name="adj2" fmla="val 46766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9572399" y="5784451"/>
              <a:ext cx="857927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</a:rPr>
                <a:t>1 x 115</a:t>
              </a: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3068405" y="3401286"/>
            <a:ext cx="1321672" cy="805360"/>
            <a:chOff x="9327143" y="5538290"/>
            <a:chExt cx="1321672" cy="805360"/>
          </a:xfrm>
        </p:grpSpPr>
        <p:sp>
          <p:nvSpPr>
            <p:cNvPr id="167" name="Oval Callout 166"/>
            <p:cNvSpPr/>
            <p:nvPr/>
          </p:nvSpPr>
          <p:spPr>
            <a:xfrm>
              <a:off x="9353415" y="5538290"/>
              <a:ext cx="1295400" cy="800100"/>
            </a:xfrm>
            <a:prstGeom prst="wedgeEllipseCallout">
              <a:avLst>
                <a:gd name="adj1" fmla="val 84475"/>
                <a:gd name="adj2" fmla="val 44796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8" name="Oval Callout 167"/>
            <p:cNvSpPr/>
            <p:nvPr/>
          </p:nvSpPr>
          <p:spPr>
            <a:xfrm>
              <a:off x="9327143" y="5543550"/>
              <a:ext cx="1295400" cy="800100"/>
            </a:xfrm>
            <a:prstGeom prst="wedgeEllipseCallout">
              <a:avLst>
                <a:gd name="adj1" fmla="val -84693"/>
                <a:gd name="adj2" fmla="val 46766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9629306" y="5784451"/>
              <a:ext cx="744114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</a:rPr>
                <a:t>2 x 25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2996899" y="3484670"/>
            <a:ext cx="2471105" cy="980822"/>
            <a:chOff x="3349372" y="-1945567"/>
            <a:chExt cx="2471105" cy="980822"/>
          </a:xfrm>
        </p:grpSpPr>
        <p:sp>
          <p:nvSpPr>
            <p:cNvPr id="175" name="Cloud 174"/>
            <p:cNvSpPr/>
            <p:nvPr/>
          </p:nvSpPr>
          <p:spPr bwMode="auto">
            <a:xfrm rot="10800000" flipH="1" flipV="1">
              <a:off x="3357301" y="-1945567"/>
              <a:ext cx="2463176" cy="980822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3349372" y="-1663760"/>
              <a:ext cx="2283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Adding all f</a:t>
              </a:r>
              <a:r>
                <a:rPr lang="en-US" sz="2000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endParaRPr lang="en-US" sz="2000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2800737" y="3476292"/>
            <a:ext cx="2471105" cy="980822"/>
            <a:chOff x="3349372" y="-1945567"/>
            <a:chExt cx="2471105" cy="980822"/>
          </a:xfrm>
        </p:grpSpPr>
        <p:sp>
          <p:nvSpPr>
            <p:cNvPr id="178" name="Cloud 177"/>
            <p:cNvSpPr/>
            <p:nvPr/>
          </p:nvSpPr>
          <p:spPr bwMode="auto">
            <a:xfrm rot="10800000" flipH="1" flipV="1">
              <a:off x="3357301" y="-1945567"/>
              <a:ext cx="2463176" cy="980822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349372" y="-1663760"/>
              <a:ext cx="2283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Adding all </a:t>
              </a:r>
              <a:r>
                <a:rPr lang="en-US" sz="2000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f</a:t>
              </a:r>
              <a:r>
                <a:rPr lang="en-US" sz="2000" b="1" baseline="-25000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r>
                <a:rPr lang="en-US" sz="2000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u</a:t>
              </a:r>
              <a:r>
                <a:rPr lang="en-US" sz="2000" b="1" baseline="-25000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endParaRPr lang="en-US" sz="2000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20134" y="4690360"/>
            <a:ext cx="7607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prstClr val="black"/>
                </a:solidFill>
              </a:rPr>
              <a:t>We used step deviation method because the values of f</a:t>
            </a:r>
            <a:r>
              <a:rPr lang="en-IN" sz="1600" baseline="-25000" dirty="0">
                <a:solidFill>
                  <a:prstClr val="black"/>
                </a:solidFill>
              </a:rPr>
              <a:t>i</a:t>
            </a:r>
            <a:r>
              <a:rPr lang="en-IN" sz="1600" dirty="0">
                <a:solidFill>
                  <a:prstClr val="black"/>
                </a:solidFill>
              </a:rPr>
              <a:t> and x</a:t>
            </a:r>
            <a:r>
              <a:rPr lang="en-IN" sz="1600" baseline="-25000" dirty="0">
                <a:solidFill>
                  <a:prstClr val="black"/>
                </a:solidFill>
              </a:rPr>
              <a:t>i</a:t>
            </a:r>
            <a:r>
              <a:rPr lang="en-IN" sz="1600" dirty="0">
                <a:solidFill>
                  <a:prstClr val="black"/>
                </a:solidFill>
              </a:rPr>
              <a:t> are big numbers</a:t>
            </a:r>
            <a:endParaRPr lang="en-IN" sz="1600" baseline="-25000" dirty="0">
              <a:solidFill>
                <a:prstClr val="black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19256" y="-452586"/>
            <a:ext cx="1894105" cy="307777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Exercise – 14.1 – Q.5</a:t>
            </a:r>
            <a:endParaRPr lang="en-US" sz="1400" b="1" kern="0" dirty="0">
              <a:solidFill>
                <a:prstClr val="black"/>
              </a:solidFill>
              <a:latin typeface="Rockwell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09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50"/>
                            </p:stCondLst>
                            <p:childTnLst>
                              <p:par>
                                <p:cTn id="1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000"/>
                            </p:stCondLst>
                            <p:childTnLst>
                              <p:par>
                                <p:cTn id="19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500"/>
                            </p:stCondLst>
                            <p:childTnLst>
                              <p:par>
                                <p:cTn id="19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3000"/>
                            </p:stCondLst>
                            <p:childTnLst>
                              <p:par>
                                <p:cTn id="20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3500"/>
                            </p:stCondLst>
                            <p:childTnLst>
                              <p:par>
                                <p:cTn id="20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4000"/>
                            </p:stCondLst>
                            <p:childTnLst>
                              <p:par>
                                <p:cTn id="2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500"/>
                            </p:stCondLst>
                            <p:childTnLst>
                              <p:par>
                                <p:cTn id="2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500"/>
                            </p:stCondLst>
                            <p:childTnLst>
                              <p:par>
                                <p:cTn id="268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1000"/>
                            </p:stCondLst>
                            <p:childTnLst>
                              <p:par>
                                <p:cTn id="2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"/>
                            </p:stCondLst>
                            <p:childTnLst>
                              <p:par>
                                <p:cTn id="309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500"/>
                            </p:stCondLst>
                            <p:childTnLst>
                              <p:par>
                                <p:cTn id="5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1000"/>
                            </p:stCondLst>
                            <p:childTnLst>
                              <p:par>
                                <p:cTn id="57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8" fill="hold">
                            <p:stCondLst>
                              <p:cond delay="1500"/>
                            </p:stCondLst>
                            <p:childTnLst>
                              <p:par>
                                <p:cTn id="57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000"/>
                            </p:stCondLst>
                            <p:childTnLst>
                              <p:par>
                                <p:cTn id="58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0" fill="hold">
                            <p:stCondLst>
                              <p:cond delay="2500"/>
                            </p:stCondLst>
                            <p:childTnLst>
                              <p:par>
                                <p:cTn id="5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4" fill="hold">
                            <p:stCondLst>
                              <p:cond delay="3000"/>
                            </p:stCondLst>
                            <p:childTnLst>
                              <p:par>
                                <p:cTn id="5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>
                      <p:stCondLst>
                        <p:cond delay="indefinite"/>
                      </p:stCondLst>
                      <p:childTnLst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8" fill="hold">
                      <p:stCondLst>
                        <p:cond delay="indefinite"/>
                      </p:stCondLst>
                      <p:childTnLst>
                        <p:par>
                          <p:cTn id="639" fill="hold">
                            <p:stCondLst>
                              <p:cond delay="0"/>
                            </p:stCondLst>
                            <p:childTnLst>
                              <p:par>
                                <p:cTn id="64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8" fill="hold">
                      <p:stCondLst>
                        <p:cond delay="indefinite"/>
                      </p:stCondLst>
                      <p:childTnLst>
                        <p:par>
                          <p:cTn id="649" fill="hold">
                            <p:stCondLst>
                              <p:cond delay="0"/>
                            </p:stCondLst>
                            <p:childTnLst>
                              <p:par>
                                <p:cTn id="65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0"/>
                            </p:stCondLst>
                            <p:childTnLst>
                              <p:par>
                                <p:cTn id="6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6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7" fill="hold">
                      <p:stCondLst>
                        <p:cond delay="indefinite"/>
                      </p:stCondLst>
                      <p:childTnLst>
                        <p:par>
                          <p:cTn id="678" fill="hold">
                            <p:stCondLst>
                              <p:cond delay="0"/>
                            </p:stCondLst>
                            <p:childTnLst>
                              <p:par>
                                <p:cTn id="67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4" fill="hold">
                      <p:stCondLst>
                        <p:cond delay="indefinite"/>
                      </p:stCondLst>
                      <p:childTnLst>
                        <p:par>
                          <p:cTn id="685" fill="hold">
                            <p:stCondLst>
                              <p:cond delay="0"/>
                            </p:stCondLst>
                            <p:childTnLst>
                              <p:par>
                                <p:cTn id="68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1" fill="hold">
                      <p:stCondLst>
                        <p:cond delay="indefinite"/>
                      </p:stCondLst>
                      <p:childTnLst>
                        <p:par>
                          <p:cTn id="692" fill="hold">
                            <p:stCondLst>
                              <p:cond delay="0"/>
                            </p:stCondLst>
                            <p:childTnLst>
                              <p:par>
                                <p:cTn id="69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8" fill="hold">
                            <p:stCondLst>
                              <p:cond delay="500"/>
                            </p:stCondLst>
                            <p:childTnLst>
                              <p:par>
                                <p:cTn id="69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4" fill="hold">
                      <p:stCondLst>
                        <p:cond delay="indefinite"/>
                      </p:stCondLst>
                      <p:childTnLst>
                        <p:par>
                          <p:cTn id="705" fill="hold">
                            <p:stCondLst>
                              <p:cond delay="0"/>
                            </p:stCondLst>
                            <p:childTnLst>
                              <p:par>
                                <p:cTn id="7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9" fill="hold">
                      <p:stCondLst>
                        <p:cond delay="indefinite"/>
                      </p:stCondLst>
                      <p:childTnLst>
                        <p:par>
                          <p:cTn id="710" fill="hold">
                            <p:stCondLst>
                              <p:cond delay="0"/>
                            </p:stCondLst>
                            <p:childTnLst>
                              <p:par>
                                <p:cTn id="7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2" grpId="0" animBg="1"/>
      <p:bldP spid="4" grpId="0"/>
      <p:bldP spid="4" grpId="1"/>
      <p:bldP spid="5" grpId="0"/>
      <p:bldP spid="5" grpId="1"/>
      <p:bldP spid="6" grpId="0" animBg="1"/>
      <p:bldP spid="7" grpId="0" animBg="1"/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4" grpId="0"/>
      <p:bldP spid="24" grpId="1"/>
      <p:bldP spid="25" grpId="0"/>
      <p:bldP spid="27" grpId="0"/>
      <p:bldP spid="28" grpId="0"/>
      <p:bldP spid="29" grpId="0"/>
      <p:bldP spid="30" grpId="0"/>
      <p:bldP spid="31" grpId="0"/>
      <p:bldP spid="32" grpId="0" animBg="1"/>
      <p:bldP spid="32" grpId="1" animBg="1"/>
      <p:bldP spid="33" grpId="0" animBg="1"/>
      <p:bldP spid="33" grpId="1" animBg="1"/>
      <p:bldP spid="11" grpId="0"/>
      <p:bldP spid="35" grpId="0" animBg="1"/>
      <p:bldP spid="35" grpId="1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9" grpId="0"/>
      <p:bldP spid="49" grpId="1"/>
      <p:bldP spid="55" grpId="0" animBg="1"/>
      <p:bldP spid="55" grpId="1" animBg="1"/>
      <p:bldP spid="56" grpId="0" animBg="1"/>
      <p:bldP spid="26" grpId="0"/>
      <p:bldP spid="58" grpId="0"/>
      <p:bldP spid="59" grpId="0"/>
      <p:bldP spid="60" grpId="0"/>
      <p:bldP spid="61" grpId="0"/>
      <p:bldP spid="62" grpId="0"/>
      <p:bldP spid="65" grpId="0" animBg="1"/>
      <p:bldP spid="65" grpId="1" animBg="1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2" grpId="0"/>
      <p:bldP spid="84" grpId="0"/>
      <p:bldP spid="85" grpId="0"/>
      <p:bldP spid="86" grpId="0"/>
      <p:bldP spid="88" grpId="0" animBg="1"/>
      <p:bldP spid="89" grpId="0" animBg="1"/>
      <p:bldP spid="90" grpId="0"/>
      <p:bldP spid="91" grpId="0"/>
      <p:bldP spid="92" grpId="0"/>
      <p:bldP spid="93" grpId="0"/>
      <p:bldP spid="95" grpId="0"/>
      <p:bldP spid="96" grpId="0" animBg="1"/>
      <p:bldP spid="97" grpId="0" animBg="1"/>
      <p:bldP spid="98" grpId="0"/>
      <p:bldP spid="99" grpId="0" animBg="1"/>
      <p:bldP spid="100" grpId="0"/>
      <p:bldP spid="101" grpId="0"/>
      <p:bldP spid="102" grpId="0"/>
      <p:bldP spid="103" grpId="0"/>
      <p:bldP spid="106" grpId="0"/>
      <p:bldP spid="19" grpId="0"/>
      <p:bldP spid="1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234134" y="2033141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prstClr val="black"/>
                </a:solidFill>
              </a:rPr>
              <a:t>Module_14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-524594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X_CBSE_2017-18_Mod-10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982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TextBox 625"/>
          <p:cNvSpPr txBox="1"/>
          <p:nvPr/>
        </p:nvSpPr>
        <p:spPr>
          <a:xfrm>
            <a:off x="6660510" y="3975712"/>
            <a:ext cx="1412629" cy="323165"/>
          </a:xfrm>
          <a:prstGeom prst="rect">
            <a:avLst/>
          </a:prstGeom>
          <a:gradFill rotWithShape="1">
            <a:gsLst>
              <a:gs pos="0">
                <a:srgbClr val="CEC597">
                  <a:shade val="58000"/>
                  <a:satMod val="150000"/>
                </a:srgbClr>
              </a:gs>
              <a:gs pos="72000">
                <a:srgbClr val="CEC597">
                  <a:tint val="90000"/>
                  <a:satMod val="135000"/>
                </a:srgbClr>
              </a:gs>
              <a:gs pos="100000">
                <a:srgbClr val="CEC597">
                  <a:tint val="80000"/>
                  <a:satMod val="155000"/>
                </a:srgbClr>
              </a:gs>
            </a:gsLst>
            <a:lin ang="16200000" scaled="0"/>
          </a:gra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1500" kern="0" dirty="0">
              <a:solidFill>
                <a:prstClr val="black"/>
              </a:solidFill>
              <a:cs typeface="Calibri" pitchFamily="34" charset="0"/>
            </a:endParaRPr>
          </a:p>
        </p:txBody>
      </p:sp>
      <p:graphicFrame>
        <p:nvGraphicFramePr>
          <p:cNvPr id="627" name="Table 6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374336"/>
              </p:ext>
            </p:extLst>
          </p:nvPr>
        </p:nvGraphicFramePr>
        <p:xfrm>
          <a:off x="954882" y="2282224"/>
          <a:ext cx="5365503" cy="2076450"/>
        </p:xfrm>
        <a:graphic>
          <a:graphicData uri="http://schemas.openxmlformats.org/drawingml/2006/table">
            <a:tbl>
              <a:tblPr firstRow="1" la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308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6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6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18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3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28" name="Rounded Rectangle 627"/>
          <p:cNvSpPr/>
          <p:nvPr/>
        </p:nvSpPr>
        <p:spPr>
          <a:xfrm>
            <a:off x="3398771" y="2288874"/>
            <a:ext cx="958355" cy="413955"/>
          </a:xfrm>
          <a:prstGeom prst="roundRect">
            <a:avLst/>
          </a:prstGeom>
          <a:solidFill>
            <a:srgbClr val="FFC000"/>
          </a:solidFill>
          <a:ln w="381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629" name="Rounded Rectangle 628"/>
          <p:cNvSpPr/>
          <p:nvPr/>
        </p:nvSpPr>
        <p:spPr>
          <a:xfrm>
            <a:off x="954226" y="2333251"/>
            <a:ext cx="1263755" cy="267230"/>
          </a:xfrm>
          <a:prstGeom prst="roundRect">
            <a:avLst/>
          </a:prstGeom>
          <a:solidFill>
            <a:srgbClr val="FFC000"/>
          </a:solidFill>
          <a:ln w="381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630" name="TextBox 629"/>
          <p:cNvSpPr txBox="1"/>
          <p:nvPr/>
        </p:nvSpPr>
        <p:spPr>
          <a:xfrm>
            <a:off x="381415" y="285307"/>
            <a:ext cx="6095585" cy="523220"/>
          </a:xfrm>
          <a:prstGeom prst="rect">
            <a:avLst/>
          </a:prstGeom>
          <a:gradFill rotWithShape="1">
            <a:gsLst>
              <a:gs pos="0">
                <a:srgbClr val="A8CDD7">
                  <a:tint val="70000"/>
                  <a:satMod val="180000"/>
                </a:srgbClr>
              </a:gs>
              <a:gs pos="62000">
                <a:srgbClr val="A8CDD7">
                  <a:tint val="30000"/>
                  <a:satMod val="180000"/>
                </a:srgbClr>
              </a:gs>
              <a:gs pos="100000">
                <a:srgbClr val="A8CDD7">
                  <a:tint val="22000"/>
                  <a:satMod val="180000"/>
                </a:srgbClr>
              </a:gs>
            </a:gsLst>
            <a:lin ang="16200000" scaled="0"/>
          </a:gradFill>
          <a:ln w="9525" cap="flat" cmpd="sng" algn="ctr">
            <a:solidFill>
              <a:srgbClr val="A8CDD7">
                <a:shade val="80000"/>
              </a:srgbClr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prstClr val="black"/>
                </a:solidFill>
                <a:cs typeface="Calibri" pitchFamily="34" charset="0"/>
              </a:rPr>
              <a:t>Q. Consider </a:t>
            </a:r>
            <a:r>
              <a:rPr lang="en-US" sz="1400" b="1" kern="0" dirty="0">
                <a:solidFill>
                  <a:prstClr val="black"/>
                </a:solidFill>
                <a:cs typeface="Calibri" pitchFamily="34" charset="0"/>
              </a:rPr>
              <a:t>the following distribution of daily wages of 50 workers </a:t>
            </a:r>
            <a:endParaRPr lang="en-US" sz="1400" b="1" kern="0" dirty="0" smtClean="0">
              <a:solidFill>
                <a:prstClr val="black"/>
              </a:solidFill>
              <a:cs typeface="Calibri" pitchFamily="34" charset="0"/>
            </a:endParaRPr>
          </a:p>
          <a:p>
            <a:pPr>
              <a:defRPr/>
            </a:pPr>
            <a:r>
              <a:rPr lang="en-US" sz="1400" b="1" kern="0" dirty="0">
                <a:solidFill>
                  <a:prstClr val="black"/>
                </a:solidFill>
                <a:cs typeface="Calibri" pitchFamily="34" charset="0"/>
              </a:rPr>
              <a:t>  </a:t>
            </a:r>
            <a:r>
              <a:rPr lang="en-US" sz="1400" b="1" kern="0" dirty="0" smtClean="0">
                <a:solidFill>
                  <a:prstClr val="black"/>
                </a:solidFill>
                <a:cs typeface="Calibri" pitchFamily="34" charset="0"/>
              </a:rPr>
              <a:t>    of </a:t>
            </a:r>
            <a:r>
              <a:rPr lang="en-US" sz="1400" b="1" kern="0" dirty="0">
                <a:solidFill>
                  <a:prstClr val="black"/>
                </a:solidFill>
                <a:cs typeface="Calibri" pitchFamily="34" charset="0"/>
              </a:rPr>
              <a:t>a factory</a:t>
            </a:r>
          </a:p>
        </p:txBody>
      </p:sp>
      <p:graphicFrame>
        <p:nvGraphicFramePr>
          <p:cNvPr id="631" name="Table 6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804577"/>
              </p:ext>
            </p:extLst>
          </p:nvPr>
        </p:nvGraphicFramePr>
        <p:xfrm>
          <a:off x="967897" y="839968"/>
          <a:ext cx="6407668" cy="689610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A8CDD7">
                        <a:shade val="58000"/>
                        <a:satMod val="150000"/>
                      </a:srgbClr>
                    </a:gs>
                    <a:gs pos="72000">
                      <a:srgbClr val="A8CDD7">
                        <a:tint val="90000"/>
                        <a:satMod val="135000"/>
                      </a:srgbClr>
                    </a:gs>
                    <a:gs pos="100000">
                      <a:srgbClr val="A8CDD7">
                        <a:tint val="80000"/>
                        <a:satMod val="155000"/>
                      </a:srgbClr>
                    </a:gs>
                  </a:gsLst>
                  <a:lin ang="16200000" scaled="0"/>
                </a:gra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8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2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11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Daily expenditure in(</a:t>
                      </a:r>
                      <a:r>
                        <a:rPr lang="en-US" sz="1200" b="1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Rs</a:t>
                      </a:r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100 – 150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150 - 200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200 - 250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250 -300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300 – 350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200" b="1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 of households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32" name="TextBox 631"/>
          <p:cNvSpPr txBox="1"/>
          <p:nvPr/>
        </p:nvSpPr>
        <p:spPr>
          <a:xfrm>
            <a:off x="365442" y="1534815"/>
            <a:ext cx="5841898" cy="307777"/>
          </a:xfrm>
          <a:prstGeom prst="rect">
            <a:avLst/>
          </a:prstGeom>
          <a:gradFill rotWithShape="1">
            <a:gsLst>
              <a:gs pos="0">
                <a:srgbClr val="A8CDD7">
                  <a:tint val="70000"/>
                  <a:satMod val="180000"/>
                </a:srgbClr>
              </a:gs>
              <a:gs pos="62000">
                <a:srgbClr val="A8CDD7">
                  <a:tint val="30000"/>
                  <a:satMod val="180000"/>
                </a:srgbClr>
              </a:gs>
              <a:gs pos="100000">
                <a:srgbClr val="A8CDD7">
                  <a:tint val="22000"/>
                  <a:satMod val="180000"/>
                </a:srgbClr>
              </a:gs>
            </a:gsLst>
            <a:lin ang="16200000" scaled="0"/>
          </a:gradFill>
          <a:ln w="9525" cap="flat" cmpd="sng" algn="ctr">
            <a:solidFill>
              <a:srgbClr val="A8CDD7">
                <a:shade val="80000"/>
              </a:srgbClr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Find the mean daily expenditure on food by a suitable method.</a:t>
            </a:r>
            <a:endParaRPr lang="en-US" sz="1400" b="1" kern="0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633" name="TextBox 632"/>
          <p:cNvSpPr txBox="1"/>
          <p:nvPr/>
        </p:nvSpPr>
        <p:spPr>
          <a:xfrm>
            <a:off x="390960" y="1864856"/>
            <a:ext cx="529312" cy="338554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prstClr val="black"/>
                </a:solidFill>
                <a:cs typeface="Calibri" pitchFamily="34" charset="0"/>
              </a:rPr>
              <a:t>Sol:</a:t>
            </a:r>
          </a:p>
        </p:txBody>
      </p:sp>
      <p:sp>
        <p:nvSpPr>
          <p:cNvPr id="634" name="TextBox 633"/>
          <p:cNvSpPr txBox="1"/>
          <p:nvPr/>
        </p:nvSpPr>
        <p:spPr>
          <a:xfrm>
            <a:off x="3331606" y="1881839"/>
            <a:ext cx="2526654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prstClr val="black"/>
                </a:solidFill>
              </a:rPr>
              <a:t>A</a:t>
            </a:r>
            <a:r>
              <a:rPr lang="en-US" sz="1600" b="1" kern="0" dirty="0" err="1" smtClean="0">
                <a:solidFill>
                  <a:prstClr val="black"/>
                </a:solidFill>
              </a:rPr>
              <a:t>ssumed</a:t>
            </a:r>
            <a:r>
              <a:rPr lang="en-US" sz="1600" b="1" kern="0" dirty="0" smtClean="0">
                <a:solidFill>
                  <a:prstClr val="black"/>
                </a:solidFill>
              </a:rPr>
              <a:t> </a:t>
            </a:r>
            <a:r>
              <a:rPr lang="en-US" sz="1600" b="1" kern="0" dirty="0">
                <a:solidFill>
                  <a:prstClr val="black"/>
                </a:solidFill>
              </a:rPr>
              <a:t>mean, </a:t>
            </a:r>
            <a:r>
              <a:rPr lang="en-US" sz="1600" b="1" kern="0" dirty="0" smtClean="0">
                <a:solidFill>
                  <a:prstClr val="black"/>
                </a:solidFill>
              </a:rPr>
              <a:t>a = 225.</a:t>
            </a:r>
            <a:endParaRPr lang="en-US" sz="1600" b="1" kern="0" dirty="0">
              <a:solidFill>
                <a:prstClr val="black"/>
              </a:solidFill>
            </a:endParaRPr>
          </a:p>
        </p:txBody>
      </p:sp>
      <p:sp>
        <p:nvSpPr>
          <p:cNvPr id="635" name="TextBox 634"/>
          <p:cNvSpPr txBox="1"/>
          <p:nvPr/>
        </p:nvSpPr>
        <p:spPr>
          <a:xfrm>
            <a:off x="859512" y="1870264"/>
            <a:ext cx="182133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prstClr val="black"/>
                </a:solidFill>
              </a:rPr>
              <a:t>Class width(h) =</a:t>
            </a:r>
          </a:p>
        </p:txBody>
      </p:sp>
      <p:sp>
        <p:nvSpPr>
          <p:cNvPr id="636" name="TextBox 635"/>
          <p:cNvSpPr txBox="1"/>
          <p:nvPr/>
        </p:nvSpPr>
        <p:spPr>
          <a:xfrm>
            <a:off x="891697" y="2282224"/>
            <a:ext cx="1427122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class interval </a:t>
            </a:r>
          </a:p>
        </p:txBody>
      </p:sp>
      <p:sp>
        <p:nvSpPr>
          <p:cNvPr id="637" name="TextBox 636"/>
          <p:cNvSpPr txBox="1"/>
          <p:nvPr/>
        </p:nvSpPr>
        <p:spPr>
          <a:xfrm>
            <a:off x="2190890" y="2266765"/>
            <a:ext cx="1201483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class mark </a:t>
            </a:r>
          </a:p>
        </p:txBody>
      </p:sp>
      <p:sp>
        <p:nvSpPr>
          <p:cNvPr id="638" name="TextBox 637"/>
          <p:cNvSpPr txBox="1"/>
          <p:nvPr/>
        </p:nvSpPr>
        <p:spPr>
          <a:xfrm>
            <a:off x="2262815" y="2450247"/>
            <a:ext cx="903444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( x</a:t>
            </a:r>
            <a:r>
              <a:rPr lang="en-US" sz="1400" b="1" baseline="-25000" dirty="0">
                <a:solidFill>
                  <a:prstClr val="black"/>
                </a:solidFill>
                <a:cs typeface="MV Boli" pitchFamily="2" charset="0"/>
              </a:rPr>
              <a:t>i </a:t>
            </a:r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)</a:t>
            </a:r>
            <a:endParaRPr lang="en-US" sz="1400" b="1" baseline="-25000" dirty="0">
              <a:solidFill>
                <a:prstClr val="black"/>
              </a:solidFill>
              <a:cs typeface="MV Boli" pitchFamily="2" charset="0"/>
            </a:endParaRPr>
          </a:p>
        </p:txBody>
      </p:sp>
      <p:sp>
        <p:nvSpPr>
          <p:cNvPr id="639" name="TextBox 638"/>
          <p:cNvSpPr txBox="1"/>
          <p:nvPr/>
        </p:nvSpPr>
        <p:spPr>
          <a:xfrm>
            <a:off x="3339238" y="2226406"/>
            <a:ext cx="1079142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frequency</a:t>
            </a:r>
          </a:p>
        </p:txBody>
      </p:sp>
      <p:sp>
        <p:nvSpPr>
          <p:cNvPr id="640" name="TextBox 639"/>
          <p:cNvSpPr txBox="1"/>
          <p:nvPr/>
        </p:nvSpPr>
        <p:spPr>
          <a:xfrm>
            <a:off x="3440076" y="2409888"/>
            <a:ext cx="903444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( </a:t>
            </a:r>
            <a:r>
              <a:rPr lang="en-US" sz="1400" b="1" dirty="0" err="1">
                <a:solidFill>
                  <a:prstClr val="black"/>
                </a:solidFill>
                <a:cs typeface="MV Boli" pitchFamily="2" charset="0"/>
              </a:rPr>
              <a:t>f</a:t>
            </a:r>
            <a:r>
              <a:rPr lang="en-US" sz="1400" b="1" baseline="-25000" dirty="0" err="1">
                <a:solidFill>
                  <a:prstClr val="black"/>
                </a:solidFill>
                <a:cs typeface="MV Boli" pitchFamily="2" charset="0"/>
              </a:rPr>
              <a:t>i</a:t>
            </a:r>
            <a:r>
              <a:rPr lang="en-US" sz="1400" b="1" baseline="-25000" dirty="0">
                <a:solidFill>
                  <a:prstClr val="black"/>
                </a:solidFill>
                <a:cs typeface="MV Boli" pitchFamily="2" charset="0"/>
              </a:rPr>
              <a:t> </a:t>
            </a:r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)</a:t>
            </a:r>
            <a:endParaRPr lang="en-US" sz="1400" b="1" baseline="-25000" dirty="0">
              <a:solidFill>
                <a:prstClr val="black"/>
              </a:solidFill>
              <a:cs typeface="MV Boli" pitchFamily="2" charset="0"/>
            </a:endParaRPr>
          </a:p>
        </p:txBody>
      </p:sp>
      <p:sp>
        <p:nvSpPr>
          <p:cNvPr id="641" name="TextBox 640"/>
          <p:cNvSpPr txBox="1"/>
          <p:nvPr/>
        </p:nvSpPr>
        <p:spPr>
          <a:xfrm>
            <a:off x="5398453" y="2297603"/>
            <a:ext cx="903444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cs typeface="MV Boli" pitchFamily="2" charset="0"/>
              </a:rPr>
              <a:t>f</a:t>
            </a:r>
            <a:r>
              <a:rPr lang="en-US" sz="1400" b="1" baseline="-25000" dirty="0" err="1">
                <a:solidFill>
                  <a:prstClr val="black"/>
                </a:solidFill>
                <a:cs typeface="MV Boli" pitchFamily="2" charset="0"/>
              </a:rPr>
              <a:t>i</a:t>
            </a:r>
            <a:r>
              <a:rPr lang="en-US" sz="1400" b="1" dirty="0" err="1">
                <a:solidFill>
                  <a:prstClr val="black"/>
                </a:solidFill>
                <a:cs typeface="MV Boli" pitchFamily="2" charset="0"/>
              </a:rPr>
              <a:t>u</a:t>
            </a:r>
            <a:r>
              <a:rPr lang="en-US" sz="1400" b="1" baseline="-25000" dirty="0" err="1">
                <a:solidFill>
                  <a:prstClr val="black"/>
                </a:solidFill>
                <a:cs typeface="MV Boli" pitchFamily="2" charset="0"/>
              </a:rPr>
              <a:t>i</a:t>
            </a:r>
            <a:r>
              <a:rPr lang="en-US" sz="1400" b="1" baseline="-25000" dirty="0">
                <a:solidFill>
                  <a:prstClr val="black"/>
                </a:solidFill>
                <a:cs typeface="MV Boli" pitchFamily="2" charset="0"/>
              </a:rPr>
              <a:t> </a:t>
            </a:r>
          </a:p>
        </p:txBody>
      </p:sp>
      <p:sp>
        <p:nvSpPr>
          <p:cNvPr id="642" name="TextBox 641"/>
          <p:cNvSpPr txBox="1"/>
          <p:nvPr/>
        </p:nvSpPr>
        <p:spPr>
          <a:xfrm>
            <a:off x="3764293" y="2242722"/>
            <a:ext cx="198813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prstClr val="black"/>
                </a:solidFill>
                <a:cs typeface="MV Boli" pitchFamily="2" charset="0"/>
              </a:rPr>
              <a:t>u</a:t>
            </a:r>
            <a:r>
              <a:rPr lang="en-US" sz="1400" b="1" baseline="-25000" dirty="0" err="1">
                <a:solidFill>
                  <a:prstClr val="black"/>
                </a:solidFill>
                <a:cs typeface="MV Boli" pitchFamily="2" charset="0"/>
              </a:rPr>
              <a:t>i</a:t>
            </a:r>
            <a:r>
              <a:rPr lang="en-US" sz="1400" b="1" baseline="-25000" dirty="0">
                <a:solidFill>
                  <a:prstClr val="black"/>
                </a:solidFill>
                <a:cs typeface="MV Boli" pitchFamily="2" charset="0"/>
              </a:rPr>
              <a:t> </a:t>
            </a:r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= x</a:t>
            </a:r>
            <a:r>
              <a:rPr lang="en-US" sz="1400" b="1" baseline="-25000" dirty="0">
                <a:solidFill>
                  <a:prstClr val="black"/>
                </a:solidFill>
                <a:cs typeface="MV Boli" pitchFamily="2" charset="0"/>
              </a:rPr>
              <a:t>i </a:t>
            </a:r>
            <a:r>
              <a:rPr lang="en-US" sz="1400" b="1" dirty="0" smtClean="0">
                <a:solidFill>
                  <a:prstClr val="black"/>
                </a:solidFill>
                <a:cs typeface="MV Boli" pitchFamily="2" charset="0"/>
              </a:rPr>
              <a:t>–</a:t>
            </a:r>
            <a:endParaRPr lang="en-US" sz="1400" b="1" baseline="-25000" dirty="0">
              <a:solidFill>
                <a:prstClr val="black"/>
              </a:solidFill>
              <a:cs typeface="MV Boli" pitchFamily="2" charset="0"/>
            </a:endParaRPr>
          </a:p>
        </p:txBody>
      </p:sp>
      <p:cxnSp>
        <p:nvCxnSpPr>
          <p:cNvPr id="643" name="Straight Connector 642"/>
          <p:cNvCxnSpPr/>
          <p:nvPr/>
        </p:nvCxnSpPr>
        <p:spPr>
          <a:xfrm>
            <a:off x="4734067" y="2518822"/>
            <a:ext cx="533400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44" name="Rectangle 643"/>
          <p:cNvSpPr/>
          <p:nvPr/>
        </p:nvSpPr>
        <p:spPr>
          <a:xfrm>
            <a:off x="4834710" y="2460745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b="1" kern="0" dirty="0">
                <a:solidFill>
                  <a:prstClr val="black"/>
                </a:solidFill>
                <a:cs typeface="MV Boli" pitchFamily="2" charset="0"/>
              </a:rPr>
              <a:t>h</a:t>
            </a:r>
            <a:endParaRPr lang="en-US" sz="1400" kern="0" dirty="0">
              <a:ln>
                <a:solidFill>
                  <a:prstClr val="black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645" name="TextBox 644"/>
          <p:cNvSpPr txBox="1"/>
          <p:nvPr/>
        </p:nvSpPr>
        <p:spPr>
          <a:xfrm>
            <a:off x="3586735" y="2669248"/>
            <a:ext cx="58971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4</a:t>
            </a:r>
            <a:endParaRPr lang="en-US" sz="1600" kern="0" dirty="0">
              <a:solidFill>
                <a:schemeClr val="bg1"/>
              </a:solidFill>
            </a:endParaRPr>
          </a:p>
        </p:txBody>
      </p:sp>
      <p:sp>
        <p:nvSpPr>
          <p:cNvPr id="646" name="TextBox 645"/>
          <p:cNvSpPr txBox="1"/>
          <p:nvPr/>
        </p:nvSpPr>
        <p:spPr>
          <a:xfrm>
            <a:off x="3614894" y="2950466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5</a:t>
            </a:r>
            <a:endParaRPr lang="en-US" sz="1600" kern="0" dirty="0">
              <a:solidFill>
                <a:schemeClr val="bg1"/>
              </a:solidFill>
            </a:endParaRPr>
          </a:p>
        </p:txBody>
      </p:sp>
      <p:sp>
        <p:nvSpPr>
          <p:cNvPr id="647" name="TextBox 646"/>
          <p:cNvSpPr txBox="1"/>
          <p:nvPr/>
        </p:nvSpPr>
        <p:spPr>
          <a:xfrm>
            <a:off x="3614894" y="3231022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12</a:t>
            </a:r>
            <a:endParaRPr lang="en-US" sz="1600" kern="0" dirty="0">
              <a:solidFill>
                <a:schemeClr val="bg1"/>
              </a:solidFill>
            </a:endParaRPr>
          </a:p>
        </p:txBody>
      </p:sp>
      <p:sp>
        <p:nvSpPr>
          <p:cNvPr id="648" name="TextBox 647"/>
          <p:cNvSpPr txBox="1"/>
          <p:nvPr/>
        </p:nvSpPr>
        <p:spPr>
          <a:xfrm>
            <a:off x="3614894" y="3506377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  <a:endParaRPr lang="en-US" sz="1600" kern="0" dirty="0">
              <a:solidFill>
                <a:schemeClr val="bg1"/>
              </a:solidFill>
            </a:endParaRPr>
          </a:p>
        </p:txBody>
      </p:sp>
      <p:sp>
        <p:nvSpPr>
          <p:cNvPr id="649" name="TextBox 648"/>
          <p:cNvSpPr txBox="1"/>
          <p:nvPr/>
        </p:nvSpPr>
        <p:spPr>
          <a:xfrm>
            <a:off x="3614894" y="3784170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  <a:endParaRPr lang="en-US" sz="1600" kern="0" dirty="0">
              <a:solidFill>
                <a:schemeClr val="bg1"/>
              </a:solidFill>
            </a:endParaRPr>
          </a:p>
        </p:txBody>
      </p:sp>
      <p:sp>
        <p:nvSpPr>
          <p:cNvPr id="650" name="TextBox 649"/>
          <p:cNvSpPr txBox="1"/>
          <p:nvPr/>
        </p:nvSpPr>
        <p:spPr>
          <a:xfrm>
            <a:off x="2437735" y="2677121"/>
            <a:ext cx="58971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125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651" name="TextBox 650"/>
          <p:cNvSpPr txBox="1"/>
          <p:nvPr/>
        </p:nvSpPr>
        <p:spPr>
          <a:xfrm>
            <a:off x="2465894" y="2958339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175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652" name="TextBox 651"/>
          <p:cNvSpPr txBox="1"/>
          <p:nvPr/>
        </p:nvSpPr>
        <p:spPr>
          <a:xfrm>
            <a:off x="2465894" y="3238895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225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653" name="TextBox 652"/>
          <p:cNvSpPr txBox="1"/>
          <p:nvPr/>
        </p:nvSpPr>
        <p:spPr>
          <a:xfrm>
            <a:off x="2465894" y="3514250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275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654" name="TextBox 653"/>
          <p:cNvSpPr txBox="1"/>
          <p:nvPr/>
        </p:nvSpPr>
        <p:spPr>
          <a:xfrm>
            <a:off x="2465894" y="3792043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325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655" name="TextBox 654"/>
          <p:cNvSpPr txBox="1"/>
          <p:nvPr/>
        </p:nvSpPr>
        <p:spPr>
          <a:xfrm>
            <a:off x="4597710" y="2661598"/>
            <a:ext cx="58971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 smtClean="0">
                <a:solidFill>
                  <a:prstClr val="black"/>
                </a:solidFill>
              </a:rPr>
              <a:t>– 2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656" name="TextBox 655"/>
          <p:cNvSpPr txBox="1"/>
          <p:nvPr/>
        </p:nvSpPr>
        <p:spPr>
          <a:xfrm>
            <a:off x="4625869" y="2942816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kern="0" dirty="0">
                <a:solidFill>
                  <a:prstClr val="black"/>
                </a:solidFill>
              </a:rPr>
              <a:t>– </a:t>
            </a:r>
            <a:r>
              <a:rPr lang="en-US" sz="1600" kern="0" dirty="0" smtClean="0">
                <a:solidFill>
                  <a:prstClr val="black"/>
                </a:solidFill>
              </a:rPr>
              <a:t>1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657" name="TextBox 656"/>
          <p:cNvSpPr txBox="1"/>
          <p:nvPr/>
        </p:nvSpPr>
        <p:spPr>
          <a:xfrm>
            <a:off x="4625869" y="3223372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</a:rPr>
              <a:t>0</a:t>
            </a:r>
          </a:p>
        </p:txBody>
      </p:sp>
      <p:sp>
        <p:nvSpPr>
          <p:cNvPr id="658" name="TextBox 657"/>
          <p:cNvSpPr txBox="1"/>
          <p:nvPr/>
        </p:nvSpPr>
        <p:spPr>
          <a:xfrm>
            <a:off x="4625869" y="3498727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659" name="TextBox 658"/>
          <p:cNvSpPr txBox="1"/>
          <p:nvPr/>
        </p:nvSpPr>
        <p:spPr>
          <a:xfrm>
            <a:off x="4625869" y="3776520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660" name="TextBox 659"/>
          <p:cNvSpPr txBox="1"/>
          <p:nvPr/>
        </p:nvSpPr>
        <p:spPr>
          <a:xfrm>
            <a:off x="5493720" y="2661598"/>
            <a:ext cx="58971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kern="0" dirty="0">
                <a:solidFill>
                  <a:prstClr val="black"/>
                </a:solidFill>
              </a:rPr>
              <a:t>– 8</a:t>
            </a:r>
          </a:p>
        </p:txBody>
      </p:sp>
      <p:sp>
        <p:nvSpPr>
          <p:cNvPr id="661" name="TextBox 660"/>
          <p:cNvSpPr txBox="1"/>
          <p:nvPr/>
        </p:nvSpPr>
        <p:spPr>
          <a:xfrm>
            <a:off x="5384192" y="2942816"/>
            <a:ext cx="800818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kern="0">
                <a:solidFill>
                  <a:prstClr val="black"/>
                </a:solidFill>
              </a:rPr>
              <a:t>– </a:t>
            </a:r>
            <a:r>
              <a:rPr lang="en-US" sz="1600" kern="0" smtClean="0">
                <a:solidFill>
                  <a:prstClr val="black"/>
                </a:solidFill>
              </a:rPr>
              <a:t>5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662" name="TextBox 661"/>
          <p:cNvSpPr txBox="1"/>
          <p:nvPr/>
        </p:nvSpPr>
        <p:spPr>
          <a:xfrm>
            <a:off x="5583475" y="3223372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</a:rPr>
              <a:t>0</a:t>
            </a:r>
          </a:p>
        </p:txBody>
      </p:sp>
      <p:sp>
        <p:nvSpPr>
          <p:cNvPr id="663" name="TextBox 662"/>
          <p:cNvSpPr txBox="1"/>
          <p:nvPr/>
        </p:nvSpPr>
        <p:spPr>
          <a:xfrm>
            <a:off x="5583475" y="3498727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 smtClean="0">
                <a:solidFill>
                  <a:prstClr val="black"/>
                </a:solidFill>
              </a:rPr>
              <a:t>2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664" name="TextBox 663"/>
          <p:cNvSpPr txBox="1"/>
          <p:nvPr/>
        </p:nvSpPr>
        <p:spPr>
          <a:xfrm>
            <a:off x="5583475" y="3776520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 smtClean="0">
                <a:solidFill>
                  <a:prstClr val="black"/>
                </a:solidFill>
              </a:rPr>
              <a:t>4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665" name="TextBox 664"/>
          <p:cNvSpPr txBox="1"/>
          <p:nvPr/>
        </p:nvSpPr>
        <p:spPr>
          <a:xfrm>
            <a:off x="3341879" y="4032056"/>
            <a:ext cx="65114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b="1" kern="0" dirty="0">
                <a:solidFill>
                  <a:prstClr val="black"/>
                </a:solidFill>
                <a:sym typeface="Symbol"/>
              </a:rPr>
              <a:t> </a:t>
            </a:r>
            <a:r>
              <a:rPr lang="en-US" sz="1400" b="1" kern="0" dirty="0" err="1">
                <a:solidFill>
                  <a:prstClr val="black"/>
                </a:solidFill>
              </a:rPr>
              <a:t>f</a:t>
            </a:r>
            <a:r>
              <a:rPr lang="en-US" sz="1400" b="1" kern="0" baseline="-25000" dirty="0" err="1">
                <a:solidFill>
                  <a:prstClr val="black"/>
                </a:solidFill>
              </a:rPr>
              <a:t>i</a:t>
            </a:r>
            <a:r>
              <a:rPr lang="en-US" sz="1400" b="1" kern="0" dirty="0">
                <a:solidFill>
                  <a:prstClr val="black"/>
                </a:solidFill>
              </a:rPr>
              <a:t>  =</a:t>
            </a:r>
          </a:p>
        </p:txBody>
      </p:sp>
      <p:sp>
        <p:nvSpPr>
          <p:cNvPr id="666" name="TextBox 665"/>
          <p:cNvSpPr txBox="1"/>
          <p:nvPr/>
        </p:nvSpPr>
        <p:spPr>
          <a:xfrm>
            <a:off x="5288147" y="4054397"/>
            <a:ext cx="10668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>
                <a:solidFill>
                  <a:prstClr val="black"/>
                </a:solidFill>
                <a:sym typeface="Symbol"/>
              </a:rPr>
              <a:t> </a:t>
            </a:r>
            <a:r>
              <a:rPr lang="en-US" sz="1400" b="1" kern="0" dirty="0" err="1">
                <a:solidFill>
                  <a:prstClr val="black"/>
                </a:solidFill>
              </a:rPr>
              <a:t>f</a:t>
            </a:r>
            <a:r>
              <a:rPr lang="en-US" sz="1400" b="1" kern="0" baseline="-25000" dirty="0" err="1">
                <a:solidFill>
                  <a:prstClr val="black"/>
                </a:solidFill>
              </a:rPr>
              <a:t>i</a:t>
            </a:r>
            <a:r>
              <a:rPr lang="en-US" sz="1400" b="1" kern="0" dirty="0" err="1">
                <a:solidFill>
                  <a:prstClr val="black"/>
                </a:solidFill>
              </a:rPr>
              <a:t>u</a:t>
            </a:r>
            <a:r>
              <a:rPr lang="en-US" sz="1400" b="1" kern="0" baseline="-25000" dirty="0" err="1">
                <a:solidFill>
                  <a:prstClr val="black"/>
                </a:solidFill>
              </a:rPr>
              <a:t>i</a:t>
            </a:r>
            <a:r>
              <a:rPr lang="en-US" sz="1400" b="1" kern="0" baseline="-25000" dirty="0">
                <a:solidFill>
                  <a:prstClr val="black"/>
                </a:solidFill>
              </a:rPr>
              <a:t>  </a:t>
            </a:r>
            <a:r>
              <a:rPr lang="en-US" sz="1400" b="1" kern="0" dirty="0">
                <a:solidFill>
                  <a:prstClr val="black"/>
                </a:solidFill>
              </a:rPr>
              <a:t>=</a:t>
            </a:r>
          </a:p>
        </p:txBody>
      </p:sp>
      <p:sp>
        <p:nvSpPr>
          <p:cNvPr id="667" name="TextBox 666"/>
          <p:cNvSpPr txBox="1"/>
          <p:nvPr/>
        </p:nvSpPr>
        <p:spPr>
          <a:xfrm>
            <a:off x="3891441" y="4032056"/>
            <a:ext cx="38343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schemeClr val="bg1"/>
                </a:solidFill>
                <a:sym typeface="Symbol"/>
              </a:rPr>
              <a:t>25</a:t>
            </a:r>
            <a:endParaRPr lang="en-US" sz="1400" b="1" kern="0" dirty="0">
              <a:solidFill>
                <a:schemeClr val="bg1"/>
              </a:solidFill>
            </a:endParaRPr>
          </a:p>
        </p:txBody>
      </p:sp>
      <p:sp>
        <p:nvSpPr>
          <p:cNvPr id="668" name="TextBox 667"/>
          <p:cNvSpPr txBox="1"/>
          <p:nvPr/>
        </p:nvSpPr>
        <p:spPr>
          <a:xfrm>
            <a:off x="5916175" y="4053400"/>
            <a:ext cx="42351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sym typeface="Symbol"/>
              </a:rPr>
              <a:t>– 7</a:t>
            </a:r>
            <a:endParaRPr lang="en-US" sz="1400" b="1" kern="0" dirty="0">
              <a:solidFill>
                <a:prstClr val="black"/>
              </a:solidFill>
            </a:endParaRPr>
          </a:p>
        </p:txBody>
      </p:sp>
      <p:sp>
        <p:nvSpPr>
          <p:cNvPr id="669" name="TextBox 668"/>
          <p:cNvSpPr txBox="1"/>
          <p:nvPr/>
        </p:nvSpPr>
        <p:spPr>
          <a:xfrm>
            <a:off x="5993608" y="1849146"/>
            <a:ext cx="272613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prstClr val="black"/>
                </a:solidFill>
              </a:rPr>
              <a:t>By step deviation method</a:t>
            </a:r>
          </a:p>
        </p:txBody>
      </p:sp>
      <p:sp>
        <p:nvSpPr>
          <p:cNvPr id="671" name="TextBox 670"/>
          <p:cNvSpPr txBox="1"/>
          <p:nvPr/>
        </p:nvSpPr>
        <p:spPr>
          <a:xfrm>
            <a:off x="7664179" y="2157158"/>
            <a:ext cx="68580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srgbClr val="0000FF"/>
                </a:solidFill>
                <a:sym typeface="Symbol"/>
              </a:rPr>
              <a:t> </a:t>
            </a:r>
            <a:r>
              <a:rPr lang="en-US" sz="1600" kern="0" dirty="0" err="1">
                <a:solidFill>
                  <a:srgbClr val="0000FF"/>
                </a:solidFill>
              </a:rPr>
              <a:t>f</a:t>
            </a:r>
            <a:r>
              <a:rPr lang="en-US" sz="1600" kern="0" baseline="-25000" dirty="0" err="1">
                <a:solidFill>
                  <a:srgbClr val="0000FF"/>
                </a:solidFill>
              </a:rPr>
              <a:t>i</a:t>
            </a:r>
            <a:r>
              <a:rPr lang="en-US" sz="1600" kern="0" dirty="0" err="1">
                <a:solidFill>
                  <a:srgbClr val="0000FF"/>
                </a:solidFill>
              </a:rPr>
              <a:t>u</a:t>
            </a:r>
            <a:r>
              <a:rPr lang="en-US" sz="1600" kern="0" baseline="-25000" dirty="0" err="1">
                <a:solidFill>
                  <a:srgbClr val="0000FF"/>
                </a:solidFill>
              </a:rPr>
              <a:t>i</a:t>
            </a:r>
            <a:r>
              <a:rPr lang="en-US" sz="1600" kern="0" baseline="-25000" dirty="0">
                <a:solidFill>
                  <a:srgbClr val="0000FF"/>
                </a:solidFill>
              </a:rPr>
              <a:t> </a:t>
            </a:r>
            <a:endParaRPr lang="en-US" sz="1600" kern="0" dirty="0">
              <a:solidFill>
                <a:srgbClr val="0000FF"/>
              </a:solidFill>
            </a:endParaRPr>
          </a:p>
        </p:txBody>
      </p:sp>
      <p:cxnSp>
        <p:nvCxnSpPr>
          <p:cNvPr id="672" name="Straight Connector 671"/>
          <p:cNvCxnSpPr/>
          <p:nvPr/>
        </p:nvCxnSpPr>
        <p:spPr>
          <a:xfrm>
            <a:off x="7763410" y="2480264"/>
            <a:ext cx="457200" cy="1191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80000"/>
              </a:sysClr>
            </a:solidFill>
            <a:prstDash val="solid"/>
          </a:ln>
          <a:effectLst/>
        </p:spPr>
      </p:cxnSp>
      <p:sp>
        <p:nvSpPr>
          <p:cNvPr id="673" name="TextBox 672"/>
          <p:cNvSpPr txBox="1"/>
          <p:nvPr/>
        </p:nvSpPr>
        <p:spPr>
          <a:xfrm>
            <a:off x="7735701" y="2454452"/>
            <a:ext cx="51046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rgbClr val="0000FF"/>
                </a:solidFill>
                <a:sym typeface="Symbol"/>
              </a:rPr>
              <a:t> </a:t>
            </a:r>
            <a:r>
              <a:rPr lang="en-US" sz="1600" kern="0" dirty="0" err="1">
                <a:solidFill>
                  <a:srgbClr val="0000FF"/>
                </a:solidFill>
              </a:rPr>
              <a:t>f</a:t>
            </a:r>
            <a:r>
              <a:rPr lang="en-US" sz="1600" kern="0" baseline="-25000" dirty="0" err="1">
                <a:solidFill>
                  <a:srgbClr val="0000FF"/>
                </a:solidFill>
              </a:rPr>
              <a:t>i</a:t>
            </a:r>
            <a:r>
              <a:rPr lang="en-US" sz="1600" kern="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674" name="TextBox 673"/>
          <p:cNvSpPr txBox="1"/>
          <p:nvPr/>
        </p:nvSpPr>
        <p:spPr>
          <a:xfrm>
            <a:off x="7169598" y="2302524"/>
            <a:ext cx="4812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rgbClr val="0000FF"/>
                </a:solidFill>
                <a:sym typeface="Symbol"/>
              </a:rPr>
              <a:t>a +</a:t>
            </a:r>
            <a:endParaRPr lang="en-US" sz="1600" kern="0" dirty="0">
              <a:solidFill>
                <a:srgbClr val="0000FF"/>
              </a:solidFill>
            </a:endParaRPr>
          </a:p>
        </p:txBody>
      </p:sp>
      <p:sp>
        <p:nvSpPr>
          <p:cNvPr id="675" name="TextBox 674"/>
          <p:cNvSpPr txBox="1"/>
          <p:nvPr/>
        </p:nvSpPr>
        <p:spPr>
          <a:xfrm>
            <a:off x="8310378" y="2302524"/>
            <a:ext cx="301685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rgbClr val="0000FF"/>
                </a:solidFill>
                <a:sym typeface="Symbol"/>
              </a:rPr>
              <a:t>h</a:t>
            </a:r>
            <a:endParaRPr lang="en-US" sz="1600" kern="0" dirty="0">
              <a:solidFill>
                <a:srgbClr val="0000FF"/>
              </a:solidFill>
            </a:endParaRPr>
          </a:p>
        </p:txBody>
      </p:sp>
      <p:sp>
        <p:nvSpPr>
          <p:cNvPr id="676" name="Left Bracket 675"/>
          <p:cNvSpPr/>
          <p:nvPr/>
        </p:nvSpPr>
        <p:spPr>
          <a:xfrm>
            <a:off x="7635806" y="2164234"/>
            <a:ext cx="157298" cy="584671"/>
          </a:xfrm>
          <a:prstGeom prst="leftBracket">
            <a:avLst>
              <a:gd name="adj" fmla="val 49856"/>
            </a:avLst>
          </a:prstGeom>
          <a:noFill/>
          <a:ln w="9525" cap="flat" cmpd="sng" algn="ctr">
            <a:solidFill>
              <a:srgbClr val="0000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677" name="Left Bracket 676"/>
          <p:cNvSpPr/>
          <p:nvPr/>
        </p:nvSpPr>
        <p:spPr>
          <a:xfrm flipH="1">
            <a:off x="8151220" y="2164234"/>
            <a:ext cx="126903" cy="584671"/>
          </a:xfrm>
          <a:prstGeom prst="leftBracket">
            <a:avLst>
              <a:gd name="adj" fmla="val 49856"/>
            </a:avLst>
          </a:prstGeom>
          <a:noFill/>
          <a:ln w="9525" cap="flat" cmpd="sng" algn="ctr">
            <a:solidFill>
              <a:srgbClr val="0000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681" name="TextBox 680"/>
          <p:cNvSpPr txBox="1"/>
          <p:nvPr/>
        </p:nvSpPr>
        <p:spPr>
          <a:xfrm>
            <a:off x="6394524" y="3992735"/>
            <a:ext cx="1774846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Symbol" pitchFamily="18" charset="2"/>
              </a:rPr>
              <a:t>\</a:t>
            </a:r>
            <a:r>
              <a:rPr lang="en-US" sz="1600" b="1" dirty="0">
                <a:solidFill>
                  <a:prstClr val="white"/>
                </a:solidFill>
              </a:rPr>
              <a:t> </a:t>
            </a:r>
            <a:r>
              <a:rPr lang="en-US" sz="1600" b="1" dirty="0" smtClean="0">
                <a:solidFill>
                  <a:prstClr val="white"/>
                </a:solidFill>
              </a:rPr>
              <a:t> </a:t>
            </a:r>
            <a:r>
              <a:rPr lang="en-US" sz="1600" kern="0" dirty="0" smtClean="0">
                <a:solidFill>
                  <a:srgbClr val="0000FF"/>
                </a:solidFill>
                <a:sym typeface="Symbol"/>
              </a:rPr>
              <a:t>Mean </a:t>
            </a:r>
            <a:r>
              <a:rPr lang="en-US" sz="1600" kern="0" dirty="0">
                <a:solidFill>
                  <a:srgbClr val="0000FF"/>
                </a:solidFill>
                <a:sym typeface="Symbol"/>
              </a:rPr>
              <a:t>= </a:t>
            </a:r>
            <a:r>
              <a:rPr lang="en-US" sz="1600" kern="0" dirty="0" err="1" smtClean="0">
                <a:solidFill>
                  <a:srgbClr val="0000FF"/>
                </a:solidFill>
                <a:sym typeface="Symbol"/>
              </a:rPr>
              <a:t>Rs</a:t>
            </a:r>
            <a:r>
              <a:rPr lang="en-US" sz="1600" kern="0" dirty="0" smtClean="0">
                <a:solidFill>
                  <a:srgbClr val="0000FF"/>
                </a:solidFill>
                <a:sym typeface="Symbol"/>
              </a:rPr>
              <a:t>. 211</a:t>
            </a:r>
            <a:endParaRPr lang="en-US" sz="1600" kern="0" dirty="0">
              <a:solidFill>
                <a:srgbClr val="0000FF"/>
              </a:solidFill>
            </a:endParaRPr>
          </a:p>
        </p:txBody>
      </p:sp>
      <p:sp>
        <p:nvSpPr>
          <p:cNvPr id="682" name="Rectangle 681"/>
          <p:cNvSpPr/>
          <p:nvPr/>
        </p:nvSpPr>
        <p:spPr>
          <a:xfrm>
            <a:off x="365442" y="1534815"/>
            <a:ext cx="79352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Find the mean daily expenditure on food by a suitable method.</a:t>
            </a:r>
            <a:endParaRPr lang="en-US" sz="1400" b="1" kern="0" dirty="0">
              <a:solidFill>
                <a:srgbClr val="C00000"/>
              </a:solidFill>
              <a:cs typeface="Calibri" pitchFamily="34" charset="0"/>
            </a:endParaRPr>
          </a:p>
        </p:txBody>
      </p:sp>
      <p:sp>
        <p:nvSpPr>
          <p:cNvPr id="683" name="Curved Left Arrow 682"/>
          <p:cNvSpPr/>
          <p:nvPr/>
        </p:nvSpPr>
        <p:spPr>
          <a:xfrm rot="11289374" flipH="1">
            <a:off x="2252319" y="1052685"/>
            <a:ext cx="566766" cy="1447777"/>
          </a:xfrm>
          <a:prstGeom prst="curvedLeftArrow">
            <a:avLst>
              <a:gd name="adj1" fmla="val 16532"/>
              <a:gd name="adj2" fmla="val 41600"/>
              <a:gd name="adj3" fmla="val 25000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684" name="Rectangle 683"/>
          <p:cNvSpPr/>
          <p:nvPr/>
        </p:nvSpPr>
        <p:spPr>
          <a:xfrm>
            <a:off x="949230" y="830020"/>
            <a:ext cx="19246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Daily expenditure </a:t>
            </a:r>
            <a:endParaRPr lang="en-US" sz="1200" b="1" dirty="0" smtClean="0">
              <a:solidFill>
                <a:srgbClr val="C00000"/>
              </a:solidFill>
            </a:endParaRPr>
          </a:p>
          <a:p>
            <a:pPr algn="ctr"/>
            <a:r>
              <a:rPr lang="en-US" sz="1200" b="1" dirty="0" smtClean="0">
                <a:solidFill>
                  <a:srgbClr val="C00000"/>
                </a:solidFill>
              </a:rPr>
              <a:t>in(</a:t>
            </a:r>
            <a:r>
              <a:rPr lang="en-US" sz="1200" b="1" dirty="0" err="1" smtClean="0">
                <a:solidFill>
                  <a:srgbClr val="C00000"/>
                </a:solidFill>
              </a:rPr>
              <a:t>Rs</a:t>
            </a:r>
            <a:r>
              <a:rPr lang="en-US" sz="1200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685" name="Curved Left Arrow 684"/>
          <p:cNvSpPr/>
          <p:nvPr/>
        </p:nvSpPr>
        <p:spPr>
          <a:xfrm rot="7508904" flipH="1">
            <a:off x="2886775" y="989239"/>
            <a:ext cx="543734" cy="1266108"/>
          </a:xfrm>
          <a:prstGeom prst="curvedLeftArrow">
            <a:avLst>
              <a:gd name="adj1" fmla="val 16532"/>
              <a:gd name="adj2" fmla="val 41600"/>
              <a:gd name="adj3" fmla="val 25000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686" name="Rectangle 685"/>
          <p:cNvSpPr/>
          <p:nvPr/>
        </p:nvSpPr>
        <p:spPr>
          <a:xfrm>
            <a:off x="1173729" y="1264959"/>
            <a:ext cx="14718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No. of households</a:t>
            </a:r>
          </a:p>
        </p:txBody>
      </p:sp>
      <p:sp>
        <p:nvSpPr>
          <p:cNvPr id="687" name="Rectangle 686"/>
          <p:cNvSpPr/>
          <p:nvPr/>
        </p:nvSpPr>
        <p:spPr>
          <a:xfrm>
            <a:off x="955800" y="2718251"/>
            <a:ext cx="1299029" cy="243717"/>
          </a:xfrm>
          <a:prstGeom prst="rect">
            <a:avLst/>
          </a:prstGeom>
          <a:solidFill>
            <a:srgbClr val="72A376"/>
          </a:solidFill>
          <a:ln w="381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688" name="TextBox 687"/>
          <p:cNvSpPr txBox="1"/>
          <p:nvPr/>
        </p:nvSpPr>
        <p:spPr>
          <a:xfrm>
            <a:off x="1109443" y="2682797"/>
            <a:ext cx="92525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</a:rPr>
              <a:t>100 - </a:t>
            </a:r>
            <a:r>
              <a:rPr lang="en-US" sz="1400" kern="0" dirty="0" smtClean="0">
                <a:solidFill>
                  <a:prstClr val="black"/>
                </a:solidFill>
              </a:rPr>
              <a:t>150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691" name="TextBox 690"/>
          <p:cNvSpPr txBox="1"/>
          <p:nvPr/>
        </p:nvSpPr>
        <p:spPr>
          <a:xfrm>
            <a:off x="1109444" y="2960514"/>
            <a:ext cx="92525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150 - 200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692" name="TextBox 691"/>
          <p:cNvSpPr txBox="1"/>
          <p:nvPr/>
        </p:nvSpPr>
        <p:spPr>
          <a:xfrm>
            <a:off x="1109444" y="3228972"/>
            <a:ext cx="92525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200 - 250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693" name="TextBox 692"/>
          <p:cNvSpPr txBox="1"/>
          <p:nvPr/>
        </p:nvSpPr>
        <p:spPr>
          <a:xfrm>
            <a:off x="1109444" y="3498708"/>
            <a:ext cx="92525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250 - 300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694" name="TextBox 693"/>
          <p:cNvSpPr txBox="1"/>
          <p:nvPr/>
        </p:nvSpPr>
        <p:spPr>
          <a:xfrm>
            <a:off x="1109444" y="3776520"/>
            <a:ext cx="92525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300 - 350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695" name="TextBox 694"/>
          <p:cNvSpPr txBox="1"/>
          <p:nvPr/>
        </p:nvSpPr>
        <p:spPr>
          <a:xfrm>
            <a:off x="2503843" y="1877283"/>
            <a:ext cx="412293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b="1" kern="0" dirty="0" smtClean="0">
                <a:solidFill>
                  <a:prstClr val="black"/>
                </a:solidFill>
              </a:rPr>
              <a:t>50</a:t>
            </a:r>
            <a:endParaRPr lang="en-US" sz="1600" b="1" kern="0" dirty="0">
              <a:solidFill>
                <a:prstClr val="black"/>
              </a:solidFill>
            </a:endParaRPr>
          </a:p>
        </p:txBody>
      </p:sp>
      <p:sp>
        <p:nvSpPr>
          <p:cNvPr id="696" name="Curved Down Arrow 695"/>
          <p:cNvSpPr/>
          <p:nvPr/>
        </p:nvSpPr>
        <p:spPr>
          <a:xfrm rot="15441465" flipH="1">
            <a:off x="560479" y="2807669"/>
            <a:ext cx="353756" cy="527025"/>
          </a:xfrm>
          <a:prstGeom prst="curvedDownArrow">
            <a:avLst>
              <a:gd name="adj1" fmla="val 25000"/>
              <a:gd name="adj2" fmla="val 65120"/>
              <a:gd name="adj3" fmla="val 25000"/>
            </a:avLst>
          </a:prstGeom>
          <a:solidFill>
            <a:sysClr val="windowText" lastClr="000000"/>
          </a:solidFill>
          <a:ln w="38100" cap="flat" cmpd="sng" algn="ctr">
            <a:solidFill>
              <a:srgbClr val="FFC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FF0000"/>
              </a:solidFill>
            </a:endParaRPr>
          </a:p>
        </p:txBody>
      </p:sp>
      <p:cxnSp>
        <p:nvCxnSpPr>
          <p:cNvPr id="697" name="Straight Arrow Connector 696"/>
          <p:cNvCxnSpPr/>
          <p:nvPr/>
        </p:nvCxnSpPr>
        <p:spPr>
          <a:xfrm rot="10800000">
            <a:off x="2901926" y="3424305"/>
            <a:ext cx="228600" cy="1191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698" name="TextBox 697"/>
          <p:cNvSpPr txBox="1"/>
          <p:nvPr/>
        </p:nvSpPr>
        <p:spPr>
          <a:xfrm>
            <a:off x="3052234" y="2995072"/>
            <a:ext cx="304800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cs typeface="MV Boli" pitchFamily="2" charset="0"/>
              </a:rPr>
              <a:t> a</a:t>
            </a:r>
            <a:endParaRPr lang="en-US" sz="1600" b="1" baseline="-25000" dirty="0">
              <a:solidFill>
                <a:prstClr val="black"/>
              </a:solidFill>
              <a:cs typeface="MV Boli" pitchFamily="2" charset="0"/>
            </a:endParaRPr>
          </a:p>
        </p:txBody>
      </p:sp>
      <p:sp>
        <p:nvSpPr>
          <p:cNvPr id="699" name="TextBox 698"/>
          <p:cNvSpPr txBox="1"/>
          <p:nvPr/>
        </p:nvSpPr>
        <p:spPr>
          <a:xfrm>
            <a:off x="5058256" y="2254939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b="1" kern="0" dirty="0">
                <a:solidFill>
                  <a:prstClr val="black"/>
                </a:solidFill>
              </a:rPr>
              <a:t>a</a:t>
            </a:r>
          </a:p>
        </p:txBody>
      </p:sp>
      <p:sp>
        <p:nvSpPr>
          <p:cNvPr id="700" name="TextBox 699"/>
          <p:cNvSpPr txBox="1"/>
          <p:nvPr/>
        </p:nvSpPr>
        <p:spPr>
          <a:xfrm>
            <a:off x="4972491" y="225604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prstClr val="black"/>
                </a:solidFill>
              </a:rPr>
              <a:t>225</a:t>
            </a:r>
            <a:endParaRPr lang="en-US" sz="1400" b="1" kern="0" dirty="0">
              <a:solidFill>
                <a:prstClr val="black"/>
              </a:solidFill>
            </a:endParaRPr>
          </a:p>
        </p:txBody>
      </p:sp>
      <p:sp>
        <p:nvSpPr>
          <p:cNvPr id="701" name="TextBox 700"/>
          <p:cNvSpPr txBox="1"/>
          <p:nvPr/>
        </p:nvSpPr>
        <p:spPr>
          <a:xfrm>
            <a:off x="1272697" y="4054324"/>
            <a:ext cx="625557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b="1" kern="0" dirty="0">
                <a:solidFill>
                  <a:prstClr val="black"/>
                </a:solidFill>
              </a:rPr>
              <a:t>Total</a:t>
            </a:r>
          </a:p>
        </p:txBody>
      </p:sp>
      <p:sp>
        <p:nvSpPr>
          <p:cNvPr id="702" name="TextBox 701"/>
          <p:cNvSpPr txBox="1"/>
          <p:nvPr/>
        </p:nvSpPr>
        <p:spPr>
          <a:xfrm>
            <a:off x="6833132" y="2987946"/>
            <a:ext cx="32092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rgbClr val="0000FF"/>
                </a:solidFill>
                <a:sym typeface="Symbol"/>
              </a:rPr>
              <a:t>=</a:t>
            </a:r>
            <a:endParaRPr lang="en-US" sz="1600" kern="0" dirty="0">
              <a:solidFill>
                <a:srgbClr val="0000FF"/>
              </a:solidFill>
            </a:endParaRPr>
          </a:p>
        </p:txBody>
      </p:sp>
      <p:sp>
        <p:nvSpPr>
          <p:cNvPr id="703" name="TextBox 702"/>
          <p:cNvSpPr txBox="1"/>
          <p:nvPr/>
        </p:nvSpPr>
        <p:spPr>
          <a:xfrm>
            <a:off x="7016743" y="2988193"/>
            <a:ext cx="492444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 smtClean="0">
                <a:solidFill>
                  <a:srgbClr val="0000FF"/>
                </a:solidFill>
                <a:sym typeface="Symbol"/>
              </a:rPr>
              <a:t>225</a:t>
            </a:r>
            <a:endParaRPr lang="en-US" sz="1600" kern="0" dirty="0">
              <a:solidFill>
                <a:srgbClr val="0000FF"/>
              </a:solidFill>
            </a:endParaRPr>
          </a:p>
        </p:txBody>
      </p:sp>
      <p:sp>
        <p:nvSpPr>
          <p:cNvPr id="704" name="TextBox 703"/>
          <p:cNvSpPr txBox="1"/>
          <p:nvPr/>
        </p:nvSpPr>
        <p:spPr>
          <a:xfrm>
            <a:off x="7359749" y="2987768"/>
            <a:ext cx="3209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rgbClr val="0000FF"/>
                </a:solidFill>
                <a:sym typeface="Symbol"/>
              </a:rPr>
              <a:t>+</a:t>
            </a:r>
            <a:endParaRPr lang="en-US" sz="1600" kern="0" dirty="0">
              <a:solidFill>
                <a:srgbClr val="0000FF"/>
              </a:solidFill>
            </a:endParaRPr>
          </a:p>
        </p:txBody>
      </p:sp>
      <p:sp>
        <p:nvSpPr>
          <p:cNvPr id="705" name="TextBox 704"/>
          <p:cNvSpPr txBox="1"/>
          <p:nvPr/>
        </p:nvSpPr>
        <p:spPr>
          <a:xfrm>
            <a:off x="7717174" y="2941117"/>
            <a:ext cx="68580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kern="0" dirty="0" smtClean="0">
                <a:solidFill>
                  <a:srgbClr val="0000FF"/>
                </a:solidFill>
                <a:sym typeface="Symbol"/>
              </a:rPr>
              <a:t>– 7</a:t>
            </a:r>
            <a:endParaRPr lang="en-US" sz="1600" kern="0" dirty="0">
              <a:solidFill>
                <a:srgbClr val="0000FF"/>
              </a:solidFill>
            </a:endParaRPr>
          </a:p>
        </p:txBody>
      </p:sp>
      <p:cxnSp>
        <p:nvCxnSpPr>
          <p:cNvPr id="706" name="Straight Connector 705"/>
          <p:cNvCxnSpPr/>
          <p:nvPr/>
        </p:nvCxnSpPr>
        <p:spPr>
          <a:xfrm>
            <a:off x="7762947" y="3229414"/>
            <a:ext cx="365760" cy="1191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80000"/>
              </a:sysClr>
            </a:solidFill>
            <a:prstDash val="solid"/>
          </a:ln>
          <a:effectLst/>
        </p:spPr>
      </p:cxnSp>
      <p:sp>
        <p:nvSpPr>
          <p:cNvPr id="707" name="TextBox 706"/>
          <p:cNvSpPr txBox="1"/>
          <p:nvPr/>
        </p:nvSpPr>
        <p:spPr>
          <a:xfrm>
            <a:off x="7752020" y="3185788"/>
            <a:ext cx="38985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 smtClean="0">
                <a:solidFill>
                  <a:srgbClr val="0000FF"/>
                </a:solidFill>
                <a:sym typeface="Symbol"/>
              </a:rPr>
              <a:t>25</a:t>
            </a:r>
            <a:endParaRPr lang="en-US" sz="1600" kern="0" dirty="0">
              <a:solidFill>
                <a:srgbClr val="0000FF"/>
              </a:solidFill>
            </a:endParaRPr>
          </a:p>
        </p:txBody>
      </p:sp>
      <p:sp>
        <p:nvSpPr>
          <p:cNvPr id="708" name="Left Bracket 707"/>
          <p:cNvSpPr/>
          <p:nvPr/>
        </p:nvSpPr>
        <p:spPr>
          <a:xfrm>
            <a:off x="7629405" y="2926564"/>
            <a:ext cx="157298" cy="584671"/>
          </a:xfrm>
          <a:prstGeom prst="leftBracket">
            <a:avLst>
              <a:gd name="adj" fmla="val 49856"/>
            </a:avLst>
          </a:prstGeom>
          <a:noFill/>
          <a:ln w="9525" cap="flat" cmpd="sng" algn="ctr">
            <a:solidFill>
              <a:srgbClr val="0000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709" name="Left Bracket 708"/>
          <p:cNvSpPr/>
          <p:nvPr/>
        </p:nvSpPr>
        <p:spPr>
          <a:xfrm flipH="1">
            <a:off x="8139986" y="2926564"/>
            <a:ext cx="126903" cy="584671"/>
          </a:xfrm>
          <a:prstGeom prst="leftBracket">
            <a:avLst>
              <a:gd name="adj" fmla="val 49856"/>
            </a:avLst>
          </a:prstGeom>
          <a:noFill/>
          <a:ln w="9525" cap="flat" cmpd="sng" algn="ctr">
            <a:solidFill>
              <a:srgbClr val="0000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710" name="TextBox 709"/>
          <p:cNvSpPr txBox="1"/>
          <p:nvPr/>
        </p:nvSpPr>
        <p:spPr>
          <a:xfrm>
            <a:off x="8259894" y="3025727"/>
            <a:ext cx="38985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 smtClean="0">
                <a:solidFill>
                  <a:srgbClr val="0000FF"/>
                </a:solidFill>
                <a:sym typeface="Symbol"/>
              </a:rPr>
              <a:t>50</a:t>
            </a:r>
            <a:endParaRPr lang="en-US" sz="1600" kern="0" dirty="0">
              <a:solidFill>
                <a:srgbClr val="0000FF"/>
              </a:solidFill>
            </a:endParaRPr>
          </a:p>
        </p:txBody>
      </p:sp>
      <p:cxnSp>
        <p:nvCxnSpPr>
          <p:cNvPr id="711" name="Straight Connector 710"/>
          <p:cNvCxnSpPr/>
          <p:nvPr/>
        </p:nvCxnSpPr>
        <p:spPr>
          <a:xfrm flipV="1">
            <a:off x="7889154" y="3283873"/>
            <a:ext cx="182880" cy="182880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714" name="TextBox 713"/>
          <p:cNvSpPr txBox="1"/>
          <p:nvPr/>
        </p:nvSpPr>
        <p:spPr>
          <a:xfrm>
            <a:off x="7928335" y="3336929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00" kern="0" smtClean="0">
                <a:solidFill>
                  <a:srgbClr val="0000FF"/>
                </a:solidFill>
                <a:latin typeface="Sylfaen"/>
              </a:rPr>
              <a:t>1</a:t>
            </a:r>
            <a:endParaRPr lang="en-US" sz="1200" kern="0" baseline="-25000" dirty="0">
              <a:solidFill>
                <a:srgbClr val="0000FF"/>
              </a:solidFill>
            </a:endParaRPr>
          </a:p>
        </p:txBody>
      </p:sp>
      <p:cxnSp>
        <p:nvCxnSpPr>
          <p:cNvPr id="717" name="Straight Connector 716"/>
          <p:cNvCxnSpPr/>
          <p:nvPr/>
        </p:nvCxnSpPr>
        <p:spPr>
          <a:xfrm flipV="1">
            <a:off x="8363379" y="3122902"/>
            <a:ext cx="182880" cy="182880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718" name="TextBox 717"/>
          <p:cNvSpPr txBox="1"/>
          <p:nvPr/>
        </p:nvSpPr>
        <p:spPr>
          <a:xfrm>
            <a:off x="8393448" y="290923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00" kern="0" smtClean="0">
                <a:solidFill>
                  <a:srgbClr val="0000FF"/>
                </a:solidFill>
                <a:latin typeface="Sylfaen"/>
              </a:rPr>
              <a:t>2</a:t>
            </a:r>
            <a:endParaRPr lang="en-US" sz="1200" kern="0" baseline="-25000" dirty="0">
              <a:solidFill>
                <a:srgbClr val="0000FF"/>
              </a:solidFill>
            </a:endParaRPr>
          </a:p>
        </p:txBody>
      </p:sp>
      <p:sp>
        <p:nvSpPr>
          <p:cNvPr id="719" name="TextBox 718"/>
          <p:cNvSpPr txBox="1"/>
          <p:nvPr/>
        </p:nvSpPr>
        <p:spPr>
          <a:xfrm>
            <a:off x="6851820" y="3570705"/>
            <a:ext cx="670376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 smtClean="0">
                <a:solidFill>
                  <a:srgbClr val="0000FF"/>
                </a:solidFill>
                <a:sym typeface="Symbol"/>
              </a:rPr>
              <a:t>= 225</a:t>
            </a:r>
            <a:endParaRPr lang="en-US" sz="1600" kern="0" dirty="0">
              <a:solidFill>
                <a:srgbClr val="0000FF"/>
              </a:solidFill>
            </a:endParaRPr>
          </a:p>
        </p:txBody>
      </p:sp>
      <p:sp>
        <p:nvSpPr>
          <p:cNvPr id="720" name="TextBox 719"/>
          <p:cNvSpPr txBox="1"/>
          <p:nvPr/>
        </p:nvSpPr>
        <p:spPr>
          <a:xfrm>
            <a:off x="7420824" y="3570280"/>
            <a:ext cx="287258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 smtClean="0">
                <a:solidFill>
                  <a:srgbClr val="0000FF"/>
                </a:solidFill>
                <a:sym typeface="Symbol"/>
              </a:rPr>
              <a:t>–</a:t>
            </a:r>
            <a:endParaRPr lang="en-US" sz="1600" kern="0" dirty="0">
              <a:solidFill>
                <a:srgbClr val="0000FF"/>
              </a:solidFill>
            </a:endParaRPr>
          </a:p>
        </p:txBody>
      </p:sp>
      <p:sp>
        <p:nvSpPr>
          <p:cNvPr id="725" name="TextBox 724"/>
          <p:cNvSpPr txBox="1"/>
          <p:nvPr/>
        </p:nvSpPr>
        <p:spPr>
          <a:xfrm>
            <a:off x="7605995" y="3570280"/>
            <a:ext cx="38985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 smtClean="0">
                <a:solidFill>
                  <a:srgbClr val="0000FF"/>
                </a:solidFill>
                <a:sym typeface="Symbol"/>
              </a:rPr>
              <a:t>14</a:t>
            </a:r>
            <a:endParaRPr lang="en-US" sz="1600" kern="0" dirty="0">
              <a:solidFill>
                <a:srgbClr val="0000FF"/>
              </a:solidFill>
            </a:endParaRPr>
          </a:p>
        </p:txBody>
      </p:sp>
      <p:grpSp>
        <p:nvGrpSpPr>
          <p:cNvPr id="732" name="Group 731"/>
          <p:cNvGrpSpPr/>
          <p:nvPr/>
        </p:nvGrpSpPr>
        <p:grpSpPr>
          <a:xfrm>
            <a:off x="4844992" y="2268518"/>
            <a:ext cx="3103437" cy="1241521"/>
            <a:chOff x="4352925" y="-1549348"/>
            <a:chExt cx="4130675" cy="1241521"/>
          </a:xfrm>
        </p:grpSpPr>
        <p:sp>
          <p:nvSpPr>
            <p:cNvPr id="733" name="Cloud 732"/>
            <p:cNvSpPr/>
            <p:nvPr/>
          </p:nvSpPr>
          <p:spPr bwMode="auto">
            <a:xfrm rot="10800000" flipH="1" flipV="1">
              <a:off x="4352925" y="-1549348"/>
              <a:ext cx="4130675" cy="1241521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734" name="TextBox 733"/>
            <p:cNvSpPr txBox="1"/>
            <p:nvPr/>
          </p:nvSpPr>
          <p:spPr>
            <a:xfrm>
              <a:off x="4727394" y="-1250565"/>
              <a:ext cx="3352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By adding h to </a:t>
              </a:r>
              <a:r>
                <a:rPr lang="en-US" b="1" dirty="0" smtClean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x</a:t>
              </a:r>
              <a:r>
                <a:rPr lang="en-US" b="1" baseline="-25000" dirty="0" smtClean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r>
                <a:rPr lang="en-US" b="1" dirty="0" smtClean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 </a:t>
              </a:r>
              <a:r>
                <a:rPr lang="en-US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we get next x</a:t>
              </a:r>
              <a:r>
                <a:rPr lang="en-US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endParaRPr lang="en-US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735" name="Group 734"/>
          <p:cNvGrpSpPr/>
          <p:nvPr/>
        </p:nvGrpSpPr>
        <p:grpSpPr>
          <a:xfrm>
            <a:off x="4832297" y="2178520"/>
            <a:ext cx="3413781" cy="1472045"/>
            <a:chOff x="4403725" y="-1657350"/>
            <a:chExt cx="4130675" cy="1619250"/>
          </a:xfrm>
        </p:grpSpPr>
        <p:sp>
          <p:nvSpPr>
            <p:cNvPr id="736" name="Cloud 735"/>
            <p:cNvSpPr/>
            <p:nvPr/>
          </p:nvSpPr>
          <p:spPr bwMode="auto">
            <a:xfrm rot="10800000" flipH="1" flipV="1">
              <a:off x="4403725" y="-1657350"/>
              <a:ext cx="4130675" cy="1619250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737" name="TextBox 736"/>
            <p:cNvSpPr txBox="1"/>
            <p:nvPr/>
          </p:nvSpPr>
          <p:spPr>
            <a:xfrm>
              <a:off x="4692940" y="-1325490"/>
              <a:ext cx="37290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We assume any one value from x</a:t>
              </a:r>
              <a:r>
                <a:rPr lang="en-US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r>
                <a:rPr lang="en-US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 column as ‘a’ (</a:t>
              </a:r>
              <a:r>
                <a:rPr lang="en-US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i.e.Assumed</a:t>
              </a:r>
              <a:r>
                <a:rPr lang="en-US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 mean)</a:t>
              </a:r>
              <a:endParaRPr lang="en-US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738" name="Group 737"/>
          <p:cNvGrpSpPr/>
          <p:nvPr/>
        </p:nvGrpSpPr>
        <p:grpSpPr>
          <a:xfrm>
            <a:off x="4928677" y="3531875"/>
            <a:ext cx="2258331" cy="1347679"/>
            <a:chOff x="4403725" y="-1657350"/>
            <a:chExt cx="4130675" cy="1619250"/>
          </a:xfrm>
        </p:grpSpPr>
        <p:sp>
          <p:nvSpPr>
            <p:cNvPr id="739" name="Cloud 738"/>
            <p:cNvSpPr/>
            <p:nvPr/>
          </p:nvSpPr>
          <p:spPr bwMode="auto">
            <a:xfrm rot="10800000" flipH="1" flipV="1">
              <a:off x="4403725" y="-1657350"/>
              <a:ext cx="4130675" cy="1619250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740" name="TextBox 739"/>
            <p:cNvSpPr txBox="1"/>
            <p:nvPr/>
          </p:nvSpPr>
          <p:spPr>
            <a:xfrm>
              <a:off x="4613094" y="-1216610"/>
              <a:ext cx="3729050" cy="44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Preferably the middle value</a:t>
              </a:r>
              <a:endParaRPr lang="en-US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756" name="Group 755"/>
          <p:cNvGrpSpPr/>
          <p:nvPr/>
        </p:nvGrpSpPr>
        <p:grpSpPr>
          <a:xfrm>
            <a:off x="4036163" y="2189638"/>
            <a:ext cx="804672" cy="658368"/>
            <a:chOff x="9327143" y="5538290"/>
            <a:chExt cx="1321672" cy="805360"/>
          </a:xfrm>
        </p:grpSpPr>
        <p:sp>
          <p:nvSpPr>
            <p:cNvPr id="757" name="Oval Callout 756"/>
            <p:cNvSpPr/>
            <p:nvPr/>
          </p:nvSpPr>
          <p:spPr>
            <a:xfrm>
              <a:off x="9353415" y="5538290"/>
              <a:ext cx="1295400" cy="800100"/>
            </a:xfrm>
            <a:prstGeom prst="wedgeEllipseCallout">
              <a:avLst>
                <a:gd name="adj1" fmla="val 63187"/>
                <a:gd name="adj2" fmla="val 35705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758" name="Oval Callout 757"/>
            <p:cNvSpPr/>
            <p:nvPr/>
          </p:nvSpPr>
          <p:spPr>
            <a:xfrm>
              <a:off x="9327143" y="5543550"/>
              <a:ext cx="1295400" cy="800100"/>
            </a:xfrm>
            <a:prstGeom prst="wedgeEllipseCallout">
              <a:avLst>
                <a:gd name="adj1" fmla="val -66578"/>
                <a:gd name="adj2" fmla="val 39485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759" name="TextBox 758"/>
            <p:cNvSpPr txBox="1"/>
            <p:nvPr/>
          </p:nvSpPr>
          <p:spPr>
            <a:xfrm>
              <a:off x="9592435" y="5764043"/>
              <a:ext cx="710451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1600" b="1" kern="0" dirty="0">
                  <a:solidFill>
                    <a:prstClr val="black"/>
                  </a:solidFill>
                </a:rPr>
                <a:t>4</a:t>
              </a:r>
              <a:r>
                <a:rPr lang="en-US" sz="1600" b="1" kern="0" dirty="0" smtClean="0">
                  <a:solidFill>
                    <a:prstClr val="black"/>
                  </a:solidFill>
                </a:rPr>
                <a:t> </a:t>
              </a:r>
              <a:r>
                <a:rPr lang="en-US" sz="1600" b="1" kern="0" dirty="0">
                  <a:solidFill>
                    <a:prstClr val="black"/>
                  </a:solidFill>
                </a:rPr>
                <a:t>x </a:t>
              </a:r>
              <a:r>
                <a:rPr lang="en-US" sz="1600" b="1" kern="0" dirty="0" smtClean="0">
                  <a:solidFill>
                    <a:prstClr val="black"/>
                  </a:solidFill>
                </a:rPr>
                <a:t>-2</a:t>
              </a:r>
              <a:endParaRPr lang="en-US" sz="1600" b="1" kern="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60" name="Group 759"/>
          <p:cNvGrpSpPr/>
          <p:nvPr/>
        </p:nvGrpSpPr>
        <p:grpSpPr>
          <a:xfrm>
            <a:off x="4042396" y="2495712"/>
            <a:ext cx="804672" cy="658368"/>
            <a:chOff x="9327143" y="5538290"/>
            <a:chExt cx="1321672" cy="805360"/>
          </a:xfrm>
        </p:grpSpPr>
        <p:sp>
          <p:nvSpPr>
            <p:cNvPr id="761" name="Oval Callout 760"/>
            <p:cNvSpPr/>
            <p:nvPr/>
          </p:nvSpPr>
          <p:spPr>
            <a:xfrm>
              <a:off x="9353415" y="5538290"/>
              <a:ext cx="1295400" cy="800100"/>
            </a:xfrm>
            <a:prstGeom prst="wedgeEllipseCallout">
              <a:avLst>
                <a:gd name="adj1" fmla="val 62187"/>
                <a:gd name="adj2" fmla="val 32853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762" name="Oval Callout 761"/>
            <p:cNvSpPr/>
            <p:nvPr/>
          </p:nvSpPr>
          <p:spPr>
            <a:xfrm>
              <a:off x="9327143" y="5543550"/>
              <a:ext cx="1295400" cy="800100"/>
            </a:xfrm>
            <a:prstGeom prst="wedgeEllipseCallout">
              <a:avLst>
                <a:gd name="adj1" fmla="val -67181"/>
                <a:gd name="adj2" fmla="val 32931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763" name="TextBox 762"/>
            <p:cNvSpPr txBox="1"/>
            <p:nvPr/>
          </p:nvSpPr>
          <p:spPr>
            <a:xfrm>
              <a:off x="9614902" y="5784451"/>
              <a:ext cx="710451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1600" b="1" kern="0" dirty="0">
                  <a:solidFill>
                    <a:prstClr val="black"/>
                  </a:solidFill>
                </a:rPr>
                <a:t>5</a:t>
              </a:r>
              <a:r>
                <a:rPr lang="en-US" sz="1600" b="1" kern="0" dirty="0" smtClean="0">
                  <a:solidFill>
                    <a:prstClr val="black"/>
                  </a:solidFill>
                </a:rPr>
                <a:t> </a:t>
              </a:r>
              <a:r>
                <a:rPr lang="en-US" sz="1600" b="1" kern="0" dirty="0">
                  <a:solidFill>
                    <a:prstClr val="black"/>
                  </a:solidFill>
                </a:rPr>
                <a:t>x </a:t>
              </a:r>
              <a:r>
                <a:rPr lang="en-US" sz="1600" b="1" kern="0" dirty="0" smtClean="0">
                  <a:solidFill>
                    <a:prstClr val="black"/>
                  </a:solidFill>
                </a:rPr>
                <a:t>-1</a:t>
              </a:r>
              <a:endParaRPr lang="en-US" sz="1600" b="1" kern="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64" name="Group 763"/>
          <p:cNvGrpSpPr/>
          <p:nvPr/>
        </p:nvGrpSpPr>
        <p:grpSpPr>
          <a:xfrm>
            <a:off x="3970825" y="2681482"/>
            <a:ext cx="804672" cy="658368"/>
            <a:chOff x="9327143" y="5538290"/>
            <a:chExt cx="1321672" cy="805360"/>
          </a:xfrm>
        </p:grpSpPr>
        <p:sp>
          <p:nvSpPr>
            <p:cNvPr id="765" name="Oval Callout 764"/>
            <p:cNvSpPr/>
            <p:nvPr/>
          </p:nvSpPr>
          <p:spPr>
            <a:xfrm>
              <a:off x="9353415" y="5538290"/>
              <a:ext cx="1295400" cy="800100"/>
            </a:xfrm>
            <a:prstGeom prst="wedgeEllipseCallout">
              <a:avLst>
                <a:gd name="adj1" fmla="val 64421"/>
                <a:gd name="adj2" fmla="val 46095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766" name="Oval Callout 765"/>
            <p:cNvSpPr/>
            <p:nvPr/>
          </p:nvSpPr>
          <p:spPr>
            <a:xfrm>
              <a:off x="9327143" y="5543550"/>
              <a:ext cx="1295400" cy="800100"/>
            </a:xfrm>
            <a:prstGeom prst="wedgeEllipseCallout">
              <a:avLst>
                <a:gd name="adj1" fmla="val -61747"/>
                <a:gd name="adj2" fmla="val 48222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767" name="TextBox 766"/>
            <p:cNvSpPr txBox="1"/>
            <p:nvPr/>
          </p:nvSpPr>
          <p:spPr>
            <a:xfrm>
              <a:off x="9567787" y="5784451"/>
              <a:ext cx="755335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1600" b="1" kern="0" dirty="0" smtClean="0">
                  <a:solidFill>
                    <a:prstClr val="black"/>
                  </a:solidFill>
                </a:rPr>
                <a:t>12 </a:t>
              </a:r>
              <a:r>
                <a:rPr lang="en-US" sz="1600" b="1" kern="0" dirty="0">
                  <a:solidFill>
                    <a:prstClr val="black"/>
                  </a:solidFill>
                </a:rPr>
                <a:t>x 0</a:t>
              </a:r>
            </a:p>
          </p:txBody>
        </p:sp>
      </p:grpSp>
      <p:grpSp>
        <p:nvGrpSpPr>
          <p:cNvPr id="768" name="Group 767"/>
          <p:cNvGrpSpPr/>
          <p:nvPr/>
        </p:nvGrpSpPr>
        <p:grpSpPr>
          <a:xfrm>
            <a:off x="4002521" y="2988722"/>
            <a:ext cx="804672" cy="658368"/>
            <a:chOff x="9327143" y="5538290"/>
            <a:chExt cx="1321672" cy="805360"/>
          </a:xfrm>
        </p:grpSpPr>
        <p:sp>
          <p:nvSpPr>
            <p:cNvPr id="769" name="Oval Callout 768"/>
            <p:cNvSpPr/>
            <p:nvPr/>
          </p:nvSpPr>
          <p:spPr>
            <a:xfrm>
              <a:off x="9353415" y="5538290"/>
              <a:ext cx="1295400" cy="800100"/>
            </a:xfrm>
            <a:prstGeom prst="wedgeEllipseCallout">
              <a:avLst>
                <a:gd name="adj1" fmla="val 57960"/>
                <a:gd name="adj2" fmla="val 43655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770" name="Oval Callout 769"/>
            <p:cNvSpPr/>
            <p:nvPr/>
          </p:nvSpPr>
          <p:spPr>
            <a:xfrm>
              <a:off x="9327143" y="5543550"/>
              <a:ext cx="1295400" cy="800100"/>
            </a:xfrm>
            <a:prstGeom prst="wedgeEllipseCallout">
              <a:avLst>
                <a:gd name="adj1" fmla="val -64162"/>
                <a:gd name="adj2" fmla="val 40941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771" name="TextBox 770"/>
            <p:cNvSpPr txBox="1"/>
            <p:nvPr/>
          </p:nvSpPr>
          <p:spPr>
            <a:xfrm>
              <a:off x="9680601" y="5784451"/>
              <a:ext cx="641522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1600" b="1" kern="0" dirty="0">
                  <a:solidFill>
                    <a:prstClr val="black"/>
                  </a:solidFill>
                </a:rPr>
                <a:t>2</a:t>
              </a:r>
              <a:r>
                <a:rPr lang="en-US" sz="1600" b="1" kern="0" dirty="0" smtClean="0">
                  <a:solidFill>
                    <a:prstClr val="black"/>
                  </a:solidFill>
                </a:rPr>
                <a:t> </a:t>
              </a:r>
              <a:r>
                <a:rPr lang="en-US" sz="1600" b="1" kern="0" dirty="0">
                  <a:solidFill>
                    <a:prstClr val="black"/>
                  </a:solidFill>
                </a:rPr>
                <a:t>x 1</a:t>
              </a:r>
            </a:p>
          </p:txBody>
        </p:sp>
      </p:grpSp>
      <p:grpSp>
        <p:nvGrpSpPr>
          <p:cNvPr id="772" name="Group 771"/>
          <p:cNvGrpSpPr/>
          <p:nvPr/>
        </p:nvGrpSpPr>
        <p:grpSpPr>
          <a:xfrm>
            <a:off x="3995925" y="3208539"/>
            <a:ext cx="811563" cy="666500"/>
            <a:chOff x="9591723" y="5607720"/>
            <a:chExt cx="811563" cy="666500"/>
          </a:xfrm>
        </p:grpSpPr>
        <p:sp>
          <p:nvSpPr>
            <p:cNvPr id="773" name="Oval Callout 772"/>
            <p:cNvSpPr/>
            <p:nvPr/>
          </p:nvSpPr>
          <p:spPr>
            <a:xfrm>
              <a:off x="9598945" y="5607720"/>
              <a:ext cx="804341" cy="661240"/>
            </a:xfrm>
            <a:prstGeom prst="wedgeEllipseCallout">
              <a:avLst>
                <a:gd name="adj1" fmla="val 58156"/>
                <a:gd name="adj2" fmla="val 46095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774" name="Oval Callout 773"/>
            <p:cNvSpPr/>
            <p:nvPr/>
          </p:nvSpPr>
          <p:spPr>
            <a:xfrm>
              <a:off x="9591723" y="5612980"/>
              <a:ext cx="804341" cy="661240"/>
            </a:xfrm>
            <a:prstGeom prst="wedgeEllipseCallout">
              <a:avLst>
                <a:gd name="adj1" fmla="val -64167"/>
                <a:gd name="adj2" fmla="val 44385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775" name="TextBox 774"/>
            <p:cNvSpPr txBox="1"/>
            <p:nvPr/>
          </p:nvSpPr>
          <p:spPr>
            <a:xfrm>
              <a:off x="9680601" y="5784451"/>
              <a:ext cx="641522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1600" b="1" kern="0" dirty="0">
                  <a:solidFill>
                    <a:prstClr val="black"/>
                  </a:solidFill>
                </a:rPr>
                <a:t>2 x </a:t>
              </a:r>
              <a:r>
                <a:rPr lang="en-US" sz="1600" b="1" kern="0" dirty="0" smtClean="0">
                  <a:solidFill>
                    <a:prstClr val="black"/>
                  </a:solidFill>
                </a:rPr>
                <a:t>2</a:t>
              </a:r>
              <a:endParaRPr lang="en-US" sz="1600" b="1" kern="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76" name="Group 775"/>
          <p:cNvGrpSpPr/>
          <p:nvPr/>
        </p:nvGrpSpPr>
        <p:grpSpPr>
          <a:xfrm>
            <a:off x="3382985" y="3160180"/>
            <a:ext cx="2042235" cy="980822"/>
            <a:chOff x="3349372" y="-1945567"/>
            <a:chExt cx="2471105" cy="980822"/>
          </a:xfrm>
        </p:grpSpPr>
        <p:sp>
          <p:nvSpPr>
            <p:cNvPr id="777" name="Cloud 776"/>
            <p:cNvSpPr/>
            <p:nvPr/>
          </p:nvSpPr>
          <p:spPr bwMode="auto">
            <a:xfrm rot="10800000" flipH="1" flipV="1">
              <a:off x="3357301" y="-1945567"/>
              <a:ext cx="2463176" cy="980822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778" name="TextBox 777"/>
            <p:cNvSpPr txBox="1"/>
            <p:nvPr/>
          </p:nvSpPr>
          <p:spPr>
            <a:xfrm>
              <a:off x="3349372" y="-1663760"/>
              <a:ext cx="228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Adding all f</a:t>
              </a:r>
              <a:r>
                <a:rPr lang="en-US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endParaRPr lang="en-US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779" name="Group 778"/>
          <p:cNvGrpSpPr/>
          <p:nvPr/>
        </p:nvGrpSpPr>
        <p:grpSpPr>
          <a:xfrm>
            <a:off x="3206713" y="3724167"/>
            <a:ext cx="2042235" cy="980822"/>
            <a:chOff x="3349372" y="-1945567"/>
            <a:chExt cx="2471105" cy="980822"/>
          </a:xfrm>
        </p:grpSpPr>
        <p:sp>
          <p:nvSpPr>
            <p:cNvPr id="780" name="Cloud 779"/>
            <p:cNvSpPr/>
            <p:nvPr/>
          </p:nvSpPr>
          <p:spPr bwMode="auto">
            <a:xfrm rot="10800000" flipH="1" flipV="1">
              <a:off x="3357301" y="-1945567"/>
              <a:ext cx="2463176" cy="980822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781" name="TextBox 780"/>
            <p:cNvSpPr txBox="1"/>
            <p:nvPr/>
          </p:nvSpPr>
          <p:spPr>
            <a:xfrm>
              <a:off x="3349372" y="-1663760"/>
              <a:ext cx="228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Adding all </a:t>
              </a:r>
              <a:r>
                <a:rPr lang="en-US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f</a:t>
              </a:r>
              <a:r>
                <a:rPr lang="en-US" b="1" baseline="-25000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r>
                <a:rPr lang="en-US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u</a:t>
              </a:r>
              <a:r>
                <a:rPr lang="en-US" b="1" baseline="-25000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endParaRPr lang="en-US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sp>
        <p:nvSpPr>
          <p:cNvPr id="689" name="Oval Callout 688"/>
          <p:cNvSpPr/>
          <p:nvPr/>
        </p:nvSpPr>
        <p:spPr>
          <a:xfrm>
            <a:off x="2644297" y="1852586"/>
            <a:ext cx="1295400" cy="800100"/>
          </a:xfrm>
          <a:prstGeom prst="wedgeEllipseCallout">
            <a:avLst>
              <a:gd name="adj1" fmla="val -104166"/>
              <a:gd name="adj2" fmla="val 56618"/>
            </a:avLst>
          </a:prstGeom>
          <a:gradFill rotWithShape="1">
            <a:gsLst>
              <a:gs pos="0">
                <a:srgbClr val="B0CCB0">
                  <a:shade val="58000"/>
                  <a:satMod val="150000"/>
                </a:srgbClr>
              </a:gs>
              <a:gs pos="72000">
                <a:srgbClr val="B0CCB0">
                  <a:tint val="90000"/>
                  <a:satMod val="135000"/>
                </a:srgbClr>
              </a:gs>
              <a:gs pos="100000">
                <a:srgbClr val="B0CCB0">
                  <a:tint val="80000"/>
                  <a:satMod val="155000"/>
                </a:srgbClr>
              </a:gs>
            </a:gsLst>
            <a:lin ang="162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ctangle 157"/>
              <p:cNvSpPr/>
              <p:nvPr/>
            </p:nvSpPr>
            <p:spPr>
              <a:xfrm>
                <a:off x="2691148" y="1991661"/>
                <a:ext cx="1175322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kern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kern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white"/>
                              </a:solidFill>
                              <a:latin typeface="Bookman Old Style"/>
                              <a:ea typeface="Cambria Math" panose="02040503050406030204" pitchFamily="18" charset="0"/>
                            </a:rPr>
                            <m:t>100 + 150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kern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white"/>
                              </a:solidFill>
                              <a:latin typeface="Bookman Old Style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kern="0" dirty="0" smtClean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158" name="Rectangle 1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148" y="1991661"/>
                <a:ext cx="1175322" cy="503279"/>
              </a:xfrm>
              <a:prstGeom prst="rect">
                <a:avLst/>
              </a:prstGeom>
              <a:blipFill rotWithShape="1">
                <a:blip r:embed="rId2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5434441" y="2800857"/>
            <a:ext cx="1254052" cy="800100"/>
            <a:chOff x="2737645" y="4410901"/>
            <a:chExt cx="1254052" cy="800100"/>
          </a:xfrm>
        </p:grpSpPr>
        <p:sp>
          <p:nvSpPr>
            <p:cNvPr id="159" name="Oval Callout 158"/>
            <p:cNvSpPr/>
            <p:nvPr/>
          </p:nvSpPr>
          <p:spPr>
            <a:xfrm>
              <a:off x="2737645" y="4410901"/>
              <a:ext cx="1254052" cy="800100"/>
            </a:xfrm>
            <a:prstGeom prst="wedgeEllipseCallout">
              <a:avLst>
                <a:gd name="adj1" fmla="val -76663"/>
                <a:gd name="adj2" fmla="val 89202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Rectangle 159"/>
                <p:cNvSpPr/>
                <p:nvPr/>
              </p:nvSpPr>
              <p:spPr>
                <a:xfrm>
                  <a:off x="2792211" y="4573126"/>
                  <a:ext cx="1157689" cy="5053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b="1" i="1" kern="0" smtClean="0">
                                <a:ln>
                                  <a:solidFill>
                                    <a:srgbClr val="C00000">
                                      <a:alpha val="0"/>
                                    </a:srgbClr>
                                  </a:solidFill>
                                </a:ln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400" b="1" kern="0" smtClean="0">
                                <a:ln>
                                  <a:solidFill>
                                    <a:srgbClr val="C00000">
                                      <a:alpha val="0"/>
                                    </a:srgbClr>
                                  </a:solidFill>
                                </a:ln>
                                <a:solidFill>
                                  <a:prstClr val="white"/>
                                </a:solidFill>
                                <a:latin typeface="Bookman Old Style"/>
                                <a:ea typeface="Cambria Math" panose="02040503050406030204" pitchFamily="18" charset="0"/>
                              </a:rPr>
                              <m:t>325 – 225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400" b="1" kern="0" smtClean="0">
                                <a:ln>
                                  <a:solidFill>
                                    <a:srgbClr val="C00000">
                                      <a:alpha val="0"/>
                                    </a:srgbClr>
                                  </a:solidFill>
                                </a:ln>
                                <a:solidFill>
                                  <a:prstClr val="white"/>
                                </a:solidFill>
                                <a:latin typeface="Bookman Old Style"/>
                                <a:ea typeface="Cambria Math" panose="02040503050406030204" pitchFamily="18" charset="0"/>
                              </a:rPr>
                              <m:t>50</m:t>
                            </m:r>
                          </m:den>
                        </m:f>
                      </m:oMath>
                    </m:oMathPara>
                  </a14:m>
                  <a:endParaRPr lang="en-US" sz="1400" kern="0" dirty="0" smtClean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Rectangle 1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211" y="4573126"/>
                  <a:ext cx="1157689" cy="50539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12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oup 161"/>
          <p:cNvGrpSpPr/>
          <p:nvPr/>
        </p:nvGrpSpPr>
        <p:grpSpPr>
          <a:xfrm>
            <a:off x="5622248" y="2419315"/>
            <a:ext cx="1254052" cy="880110"/>
            <a:chOff x="2747170" y="4332796"/>
            <a:chExt cx="1254052" cy="880110"/>
          </a:xfrm>
        </p:grpSpPr>
        <p:sp>
          <p:nvSpPr>
            <p:cNvPr id="163" name="Oval Callout 162"/>
            <p:cNvSpPr/>
            <p:nvPr/>
          </p:nvSpPr>
          <p:spPr>
            <a:xfrm>
              <a:off x="2747170" y="4332796"/>
              <a:ext cx="1254052" cy="880110"/>
            </a:xfrm>
            <a:prstGeom prst="wedgeEllipseCallout">
              <a:avLst>
                <a:gd name="adj1" fmla="val -91094"/>
                <a:gd name="adj2" fmla="val 97535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Rectangle 163"/>
                <p:cNvSpPr/>
                <p:nvPr/>
              </p:nvSpPr>
              <p:spPr>
                <a:xfrm>
                  <a:off x="2792211" y="4573126"/>
                  <a:ext cx="1157689" cy="5032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b="1" i="1" kern="0" smtClean="0">
                                <a:ln>
                                  <a:solidFill>
                                    <a:srgbClr val="C00000">
                                      <a:alpha val="0"/>
                                    </a:srgbClr>
                                  </a:solidFill>
                                </a:ln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400" b="1" kern="0" smtClean="0">
                                <a:ln>
                                  <a:solidFill>
                                    <a:srgbClr val="C00000">
                                      <a:alpha val="0"/>
                                    </a:srgbClr>
                                  </a:solidFill>
                                </a:ln>
                                <a:solidFill>
                                  <a:prstClr val="white"/>
                                </a:solidFill>
                                <a:latin typeface="Bookman Old Style"/>
                                <a:ea typeface="Cambria Math" panose="02040503050406030204" pitchFamily="18" charset="0"/>
                              </a:rPr>
                              <m:t>275 – 225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400" b="1" kern="0" smtClean="0">
                                <a:ln>
                                  <a:solidFill>
                                    <a:srgbClr val="C00000">
                                      <a:alpha val="0"/>
                                    </a:srgbClr>
                                  </a:solidFill>
                                </a:ln>
                                <a:solidFill>
                                  <a:prstClr val="white"/>
                                </a:solidFill>
                                <a:latin typeface="Bookman Old Style"/>
                                <a:ea typeface="Cambria Math" panose="02040503050406030204" pitchFamily="18" charset="0"/>
                              </a:rPr>
                              <m:t>50</m:t>
                            </m:r>
                          </m:den>
                        </m:f>
                      </m:oMath>
                    </m:oMathPara>
                  </a14:m>
                  <a:endParaRPr lang="en-US" sz="1400" kern="0" dirty="0" smtClean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164" name="Rectangle 1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211" y="4573126"/>
                  <a:ext cx="1157689" cy="50321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2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Group 164"/>
          <p:cNvGrpSpPr/>
          <p:nvPr/>
        </p:nvGrpSpPr>
        <p:grpSpPr>
          <a:xfrm>
            <a:off x="5628496" y="2201971"/>
            <a:ext cx="1157689" cy="800100"/>
            <a:chOff x="2792211" y="4410901"/>
            <a:chExt cx="1157689" cy="800100"/>
          </a:xfrm>
        </p:grpSpPr>
        <p:sp>
          <p:nvSpPr>
            <p:cNvPr id="166" name="Oval Callout 165"/>
            <p:cNvSpPr/>
            <p:nvPr/>
          </p:nvSpPr>
          <p:spPr>
            <a:xfrm>
              <a:off x="2846468" y="4410901"/>
              <a:ext cx="1036406" cy="800100"/>
            </a:xfrm>
            <a:prstGeom prst="wedgeEllipseCallout">
              <a:avLst>
                <a:gd name="adj1" fmla="val -91094"/>
                <a:gd name="adj2" fmla="val 97535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Rectangle 166"/>
                <p:cNvSpPr/>
                <p:nvPr/>
              </p:nvSpPr>
              <p:spPr>
                <a:xfrm>
                  <a:off x="2792211" y="4573126"/>
                  <a:ext cx="1157689" cy="5053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b="1" i="1" kern="0" smtClean="0">
                                <a:ln>
                                  <a:solidFill>
                                    <a:srgbClr val="C00000">
                                      <a:alpha val="0"/>
                                    </a:srgbClr>
                                  </a:solidFill>
                                </a:ln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400" b="1" kern="0" smtClean="0">
                                <a:ln>
                                  <a:solidFill>
                                    <a:srgbClr val="C00000">
                                      <a:alpha val="0"/>
                                    </a:srgbClr>
                                  </a:solidFill>
                                </a:ln>
                                <a:solidFill>
                                  <a:prstClr val="white"/>
                                </a:solidFill>
                                <a:latin typeface="Bookman Old Style"/>
                                <a:ea typeface="Cambria Math" panose="02040503050406030204" pitchFamily="18" charset="0"/>
                              </a:rPr>
                              <m:t>225 – 225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400" b="1" kern="0" smtClean="0">
                                <a:ln>
                                  <a:solidFill>
                                    <a:srgbClr val="C00000">
                                      <a:alpha val="0"/>
                                    </a:srgbClr>
                                  </a:solidFill>
                                </a:ln>
                                <a:solidFill>
                                  <a:prstClr val="white"/>
                                </a:solidFill>
                                <a:latin typeface="Bookman Old Style"/>
                                <a:ea typeface="Cambria Math" panose="02040503050406030204" pitchFamily="18" charset="0"/>
                              </a:rPr>
                              <m:t>50</m:t>
                            </m:r>
                          </m:den>
                        </m:f>
                      </m:oMath>
                    </m:oMathPara>
                  </a14:m>
                  <a:endParaRPr lang="en-US" sz="1400" kern="0" dirty="0" smtClean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Rectangle 1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211" y="4573126"/>
                  <a:ext cx="1157689" cy="50539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2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8" name="Group 167"/>
          <p:cNvGrpSpPr/>
          <p:nvPr/>
        </p:nvGrpSpPr>
        <p:grpSpPr>
          <a:xfrm>
            <a:off x="5592347" y="1890397"/>
            <a:ext cx="1254052" cy="880110"/>
            <a:chOff x="2737645" y="4370896"/>
            <a:chExt cx="1254052" cy="880110"/>
          </a:xfrm>
        </p:grpSpPr>
        <p:sp>
          <p:nvSpPr>
            <p:cNvPr id="169" name="Oval Callout 168"/>
            <p:cNvSpPr/>
            <p:nvPr/>
          </p:nvSpPr>
          <p:spPr>
            <a:xfrm>
              <a:off x="2737645" y="4370896"/>
              <a:ext cx="1254052" cy="880110"/>
            </a:xfrm>
            <a:prstGeom prst="wedgeEllipseCallout">
              <a:avLst>
                <a:gd name="adj1" fmla="val -91094"/>
                <a:gd name="adj2" fmla="val 97535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Rectangle 169"/>
                <p:cNvSpPr/>
                <p:nvPr/>
              </p:nvSpPr>
              <p:spPr>
                <a:xfrm>
                  <a:off x="2792211" y="4573126"/>
                  <a:ext cx="1157689" cy="5032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b="1" i="1" kern="0" smtClean="0">
                                <a:ln>
                                  <a:solidFill>
                                    <a:srgbClr val="C00000">
                                      <a:alpha val="0"/>
                                    </a:srgbClr>
                                  </a:solidFill>
                                </a:ln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400" b="1" kern="0" smtClean="0">
                                <a:ln>
                                  <a:solidFill>
                                    <a:srgbClr val="C00000">
                                      <a:alpha val="0"/>
                                    </a:srgbClr>
                                  </a:solidFill>
                                </a:ln>
                                <a:solidFill>
                                  <a:prstClr val="white"/>
                                </a:solidFill>
                                <a:latin typeface="Bookman Old Style"/>
                                <a:ea typeface="Cambria Math" panose="02040503050406030204" pitchFamily="18" charset="0"/>
                              </a:rPr>
                              <m:t>175 – 225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400" b="1" kern="0" smtClean="0">
                                <a:ln>
                                  <a:solidFill>
                                    <a:srgbClr val="C00000">
                                      <a:alpha val="0"/>
                                    </a:srgbClr>
                                  </a:solidFill>
                                </a:ln>
                                <a:solidFill>
                                  <a:prstClr val="white"/>
                                </a:solidFill>
                                <a:latin typeface="Bookman Old Style"/>
                                <a:ea typeface="Cambria Math" panose="02040503050406030204" pitchFamily="18" charset="0"/>
                              </a:rPr>
                              <m:t>50</m:t>
                            </m:r>
                          </m:den>
                        </m:f>
                      </m:oMath>
                    </m:oMathPara>
                  </a14:m>
                  <a:endParaRPr lang="en-US" sz="1400" kern="0" dirty="0" smtClean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170" name="Rectangle 1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211" y="4573126"/>
                  <a:ext cx="1157689" cy="50321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2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1" name="Group 170"/>
          <p:cNvGrpSpPr/>
          <p:nvPr/>
        </p:nvGrpSpPr>
        <p:grpSpPr>
          <a:xfrm>
            <a:off x="5416281" y="1949673"/>
            <a:ext cx="1254052" cy="880110"/>
            <a:chOff x="2737645" y="4370896"/>
            <a:chExt cx="1254052" cy="880110"/>
          </a:xfrm>
        </p:grpSpPr>
        <p:sp>
          <p:nvSpPr>
            <p:cNvPr id="172" name="Oval Callout 171"/>
            <p:cNvSpPr/>
            <p:nvPr/>
          </p:nvSpPr>
          <p:spPr>
            <a:xfrm>
              <a:off x="2737645" y="4370896"/>
              <a:ext cx="1254052" cy="880110"/>
            </a:xfrm>
            <a:prstGeom prst="wedgeEllipseCallout">
              <a:avLst>
                <a:gd name="adj1" fmla="val -75903"/>
                <a:gd name="adj2" fmla="val 57492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Rectangle 172"/>
                <p:cNvSpPr/>
                <p:nvPr/>
              </p:nvSpPr>
              <p:spPr>
                <a:xfrm>
                  <a:off x="2792211" y="4573126"/>
                  <a:ext cx="1157689" cy="5032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b="1" i="1" kern="0" smtClean="0">
                                <a:ln>
                                  <a:solidFill>
                                    <a:srgbClr val="C00000">
                                      <a:alpha val="0"/>
                                    </a:srgbClr>
                                  </a:solidFill>
                                </a:ln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Cambria Math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400" b="1" kern="0" smtClean="0">
                                <a:ln>
                                  <a:solidFill>
                                    <a:srgbClr val="C00000">
                                      <a:alpha val="0"/>
                                    </a:srgbClr>
                                  </a:solidFill>
                                </a:ln>
                                <a:solidFill>
                                  <a:prstClr val="white"/>
                                </a:solidFill>
                                <a:latin typeface="Bookman Old Style"/>
                                <a:ea typeface="Cambria Math" panose="02040503050406030204" pitchFamily="18" charset="0"/>
                              </a:rPr>
                              <m:t>125 – 225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400" b="1" kern="0" smtClean="0">
                                <a:ln>
                                  <a:solidFill>
                                    <a:srgbClr val="C00000">
                                      <a:alpha val="0"/>
                                    </a:srgbClr>
                                  </a:solidFill>
                                </a:ln>
                                <a:solidFill>
                                  <a:prstClr val="white"/>
                                </a:solidFill>
                                <a:latin typeface="Bookman Old Style"/>
                                <a:ea typeface="Cambria Math" panose="02040503050406030204" pitchFamily="18" charset="0"/>
                              </a:rPr>
                              <m:t>50</m:t>
                            </m:r>
                          </m:den>
                        </m:f>
                      </m:oMath>
                    </m:oMathPara>
                  </a14:m>
                  <a:endParaRPr lang="en-US" sz="1400" kern="0" dirty="0" smtClean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173" name="Rectangle 1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211" y="4573126"/>
                  <a:ext cx="1157689" cy="50321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12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/>
              <p:cNvSpPr txBox="1"/>
              <p:nvPr/>
            </p:nvSpPr>
            <p:spPr>
              <a:xfrm>
                <a:off x="6569060" y="2302524"/>
                <a:ext cx="677134" cy="33855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1600" kern="0" dirty="0" smtClean="0">
                    <a:solidFill>
                      <a:srgbClr val="0000FF"/>
                    </a:solidFill>
                    <a:sym typeface="Symbol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1600" kern="0" dirty="0" smtClean="0">
                            <a:solidFill>
                              <a:srgbClr val="0000FF"/>
                            </a:solidFill>
                            <a:sym typeface="Symbol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600" kern="0" dirty="0" smtClean="0">
                    <a:solidFill>
                      <a:srgbClr val="0000FF"/>
                    </a:solidFill>
                    <a:sym typeface="Symbol"/>
                  </a:rPr>
                  <a:t>) =</a:t>
                </a:r>
                <a:endParaRPr lang="en-US" sz="16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4" name="TextBox 1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060" y="2302524"/>
                <a:ext cx="677134" cy="33855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/>
          <p:cNvSpPr txBox="1"/>
          <p:nvPr/>
        </p:nvSpPr>
        <p:spPr>
          <a:xfrm>
            <a:off x="2574940" y="4032056"/>
            <a:ext cx="31290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</a:rPr>
              <a:t>--</a:t>
            </a:r>
          </a:p>
        </p:txBody>
      </p:sp>
      <p:grpSp>
        <p:nvGrpSpPr>
          <p:cNvPr id="729" name="Group 728"/>
          <p:cNvGrpSpPr/>
          <p:nvPr/>
        </p:nvGrpSpPr>
        <p:grpSpPr>
          <a:xfrm>
            <a:off x="2712247" y="2275819"/>
            <a:ext cx="3248094" cy="1084930"/>
            <a:chOff x="4767876" y="-1380366"/>
            <a:chExt cx="3572904" cy="1084930"/>
          </a:xfrm>
        </p:grpSpPr>
        <p:sp>
          <p:nvSpPr>
            <p:cNvPr id="730" name="Cloud 729"/>
            <p:cNvSpPr/>
            <p:nvPr/>
          </p:nvSpPr>
          <p:spPr bwMode="auto">
            <a:xfrm rot="10800000" flipH="1" flipV="1">
              <a:off x="4767876" y="-1380366"/>
              <a:ext cx="3572904" cy="1084930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731" name="TextBox 730"/>
            <p:cNvSpPr txBox="1"/>
            <p:nvPr/>
          </p:nvSpPr>
          <p:spPr>
            <a:xfrm>
              <a:off x="4972994" y="-1250565"/>
              <a:ext cx="31073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By subtracting two consecutive lower limits</a:t>
              </a:r>
              <a:endParaRPr lang="en-US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139847" y="-524594"/>
            <a:ext cx="2051043" cy="33855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Additional Example</a:t>
            </a:r>
            <a:endParaRPr lang="en-US" sz="1600" b="1" kern="0" dirty="0">
              <a:solidFill>
                <a:prstClr val="black"/>
              </a:solidFill>
              <a:latin typeface="Rockwell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4322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2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2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500"/>
                            </p:stCondLst>
                            <p:childTnLst>
                              <p:par>
                                <p:cTn id="244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5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000"/>
                            </p:stCondLst>
                            <p:childTnLst>
                              <p:par>
                                <p:cTn id="24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5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5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1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6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2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5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500"/>
                            </p:stCondLst>
                            <p:childTnLst>
                              <p:par>
                                <p:cTn id="3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0" dur="5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5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0" dur="5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0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1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0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9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5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0" dur="5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4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0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5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5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9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5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0" dur="5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1" dur="5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4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0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5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5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9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5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2" dur="5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5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4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5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8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4" dur="5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5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1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6" dur="5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7" dur="5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0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6" dur="5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5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8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8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9" fill="hold">
                            <p:stCondLst>
                              <p:cond delay="500"/>
                            </p:stCondLst>
                            <p:childTnLst>
                              <p:par>
                                <p:cTn id="5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2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7" dur="5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5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9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4" dur="5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5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6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4" fill="hold">
                            <p:stCondLst>
                              <p:cond delay="500"/>
                            </p:stCondLst>
                            <p:childTnLst>
                              <p:par>
                                <p:cTn id="5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7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2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7" dur="5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5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9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4" dur="5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5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6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7" fill="hold">
                      <p:stCondLst>
                        <p:cond delay="indefinite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5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5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3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4" fill="hold">
                      <p:stCondLst>
                        <p:cond delay="indefinite"/>
                      </p:stCondLst>
                      <p:childTnLst>
                        <p:par>
                          <p:cTn id="605" fill="hold">
                            <p:stCondLst>
                              <p:cond delay="0"/>
                            </p:stCondLst>
                            <p:childTnLst>
                              <p:par>
                                <p:cTn id="6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8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5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5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5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6" fill="hold">
                      <p:stCondLst>
                        <p:cond delay="indefinite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0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2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3" fill="hold">
                      <p:stCondLst>
                        <p:cond delay="indefinite"/>
                      </p:stCondLst>
                      <p:childTnLst>
                        <p:par>
                          <p:cTn id="624" fill="hold">
                            <p:stCondLst>
                              <p:cond delay="0"/>
                            </p:stCondLst>
                            <p:childTnLst>
                              <p:par>
                                <p:cTn id="62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7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8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2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3" fill="hold">
                      <p:stCondLst>
                        <p:cond delay="indefinite"/>
                      </p:stCondLst>
                      <p:childTnLst>
                        <p:par>
                          <p:cTn id="634" fill="hold">
                            <p:stCondLst>
                              <p:cond delay="0"/>
                            </p:stCondLst>
                            <p:childTnLst>
                              <p:par>
                                <p:cTn id="63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0" fill="hold">
                      <p:stCondLst>
                        <p:cond delay="indefinite"/>
                      </p:stCondLst>
                      <p:childTnLst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4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5" fill="hold">
                            <p:stCondLst>
                              <p:cond delay="500"/>
                            </p:stCondLst>
                            <p:childTnLst>
                              <p:par>
                                <p:cTn id="6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8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9" fill="hold">
                            <p:stCondLst>
                              <p:cond delay="1000"/>
                            </p:stCondLst>
                            <p:childTnLst>
                              <p:par>
                                <p:cTn id="6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3" fill="hold">
                            <p:stCondLst>
                              <p:cond delay="1500"/>
                            </p:stCondLst>
                            <p:childTnLst>
                              <p:par>
                                <p:cTn id="6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6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7" fill="hold">
                      <p:stCondLst>
                        <p:cond delay="indefinite"/>
                      </p:stCondLst>
                      <p:childTnLst>
                        <p:par>
                          <p:cTn id="658" fill="hold">
                            <p:stCondLst>
                              <p:cond delay="0"/>
                            </p:stCondLst>
                            <p:childTnLst>
                              <p:par>
                                <p:cTn id="65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1" dur="5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3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4" fill="hold">
                      <p:stCondLst>
                        <p:cond delay="indefinite"/>
                      </p:stCondLst>
                      <p:childTnLst>
                        <p:par>
                          <p:cTn id="665" fill="hold">
                            <p:stCondLst>
                              <p:cond delay="0"/>
                            </p:stCondLst>
                            <p:childTnLst>
                              <p:par>
                                <p:cTn id="66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8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1" fill="hold">
                      <p:stCondLst>
                        <p:cond delay="indefinite"/>
                      </p:stCondLst>
                      <p:childTnLst>
                        <p:par>
                          <p:cTn id="672" fill="hold">
                            <p:stCondLst>
                              <p:cond delay="0"/>
                            </p:stCondLst>
                            <p:childTnLst>
                              <p:par>
                                <p:cTn id="67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5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7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8" fill="hold">
                      <p:stCondLst>
                        <p:cond delay="indefinite"/>
                      </p:stCondLst>
                      <p:childTnLst>
                        <p:par>
                          <p:cTn id="679" fill="hold">
                            <p:stCondLst>
                              <p:cond delay="0"/>
                            </p:stCondLst>
                            <p:childTnLst>
                              <p:par>
                                <p:cTn id="68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2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4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5" fill="hold">
                            <p:stCondLst>
                              <p:cond delay="500"/>
                            </p:stCondLst>
                            <p:childTnLst>
                              <p:par>
                                <p:cTn id="68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8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9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0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1" fill="hold">
                      <p:stCondLst>
                        <p:cond delay="indefinite"/>
                      </p:stCondLst>
                      <p:childTnLst>
                        <p:par>
                          <p:cTn id="692" fill="hold">
                            <p:stCondLst>
                              <p:cond delay="0"/>
                            </p:stCondLst>
                            <p:childTnLst>
                              <p:par>
                                <p:cTn id="6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" grpId="0" animBg="1"/>
      <p:bldP spid="628" grpId="0" animBg="1"/>
      <p:bldP spid="628" grpId="1" animBg="1"/>
      <p:bldP spid="629" grpId="0" animBg="1"/>
      <p:bldP spid="629" grpId="1" animBg="1"/>
      <p:bldP spid="630" grpId="0" animBg="1"/>
      <p:bldP spid="632" grpId="0" animBg="1"/>
      <p:bldP spid="633" grpId="0" animBg="1"/>
      <p:bldP spid="634" grpId="0"/>
      <p:bldP spid="635" grpId="0"/>
      <p:bldP spid="636" grpId="0"/>
      <p:bldP spid="637" grpId="0"/>
      <p:bldP spid="638" grpId="0"/>
      <p:bldP spid="639" grpId="0"/>
      <p:bldP spid="640" grpId="0"/>
      <p:bldP spid="641" grpId="0"/>
      <p:bldP spid="642" grpId="0"/>
      <p:bldP spid="644" grpId="0"/>
      <p:bldP spid="645" grpId="0"/>
      <p:bldP spid="646" grpId="0"/>
      <p:bldP spid="647" grpId="0"/>
      <p:bldP spid="648" grpId="0"/>
      <p:bldP spid="649" grpId="0"/>
      <p:bldP spid="650" grpId="0"/>
      <p:bldP spid="651" grpId="0"/>
      <p:bldP spid="652" grpId="0"/>
      <p:bldP spid="653" grpId="0"/>
      <p:bldP spid="654" grpId="0"/>
      <p:bldP spid="655" grpId="0"/>
      <p:bldP spid="656" grpId="0"/>
      <p:bldP spid="657" grpId="0"/>
      <p:bldP spid="658" grpId="0"/>
      <p:bldP spid="659" grpId="0"/>
      <p:bldP spid="660" grpId="0"/>
      <p:bldP spid="661" grpId="0"/>
      <p:bldP spid="662" grpId="0"/>
      <p:bldP spid="663" grpId="0"/>
      <p:bldP spid="664" grpId="0"/>
      <p:bldP spid="665" grpId="0"/>
      <p:bldP spid="666" grpId="0"/>
      <p:bldP spid="667" grpId="0"/>
      <p:bldP spid="668" grpId="0"/>
      <p:bldP spid="669" grpId="0"/>
      <p:bldP spid="671" grpId="0"/>
      <p:bldP spid="673" grpId="0"/>
      <p:bldP spid="674" grpId="0"/>
      <p:bldP spid="675" grpId="0"/>
      <p:bldP spid="676" grpId="0" animBg="1"/>
      <p:bldP spid="677" grpId="0" animBg="1"/>
      <p:bldP spid="681" grpId="0"/>
      <p:bldP spid="682" grpId="0"/>
      <p:bldP spid="682" grpId="1"/>
      <p:bldP spid="683" grpId="0" animBg="1"/>
      <p:bldP spid="683" grpId="1" animBg="1"/>
      <p:bldP spid="684" grpId="0"/>
      <p:bldP spid="684" grpId="1"/>
      <p:bldP spid="685" grpId="0" animBg="1"/>
      <p:bldP spid="685" grpId="1" animBg="1"/>
      <p:bldP spid="686" grpId="0"/>
      <p:bldP spid="686" grpId="1"/>
      <p:bldP spid="687" grpId="0" animBg="1"/>
      <p:bldP spid="687" grpId="1" animBg="1"/>
      <p:bldP spid="688" grpId="0"/>
      <p:bldP spid="691" grpId="0"/>
      <p:bldP spid="692" grpId="0"/>
      <p:bldP spid="693" grpId="0"/>
      <p:bldP spid="694" grpId="0"/>
      <p:bldP spid="695" grpId="0"/>
      <p:bldP spid="696" grpId="0" animBg="1"/>
      <p:bldP spid="696" grpId="1" animBg="1"/>
      <p:bldP spid="699" grpId="0"/>
      <p:bldP spid="699" grpId="1"/>
      <p:bldP spid="700" grpId="0"/>
      <p:bldP spid="701" grpId="0"/>
      <p:bldP spid="702" grpId="0"/>
      <p:bldP spid="703" grpId="0"/>
      <p:bldP spid="704" grpId="0"/>
      <p:bldP spid="705" grpId="0"/>
      <p:bldP spid="707" grpId="0"/>
      <p:bldP spid="708" grpId="0" animBg="1"/>
      <p:bldP spid="709" grpId="0" animBg="1"/>
      <p:bldP spid="710" grpId="0"/>
      <p:bldP spid="714" grpId="0"/>
      <p:bldP spid="718" grpId="0"/>
      <p:bldP spid="719" grpId="0"/>
      <p:bldP spid="720" grpId="0"/>
      <p:bldP spid="725" grpId="0"/>
      <p:bldP spid="689" grpId="0" animBg="1"/>
      <p:bldP spid="158" grpId="0"/>
      <p:bldP spid="158" grpId="1"/>
      <p:bldP spid="174" grpId="0"/>
      <p:bldP spid="144" grpId="0"/>
      <p:bldP spid="1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234134" y="2033141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prstClr val="black"/>
                </a:solidFill>
              </a:rPr>
              <a:t>Module_15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-657852"/>
            <a:ext cx="2744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2060"/>
                </a:solidFill>
              </a:rPr>
              <a:t>Additional_Example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3407" y="-668610"/>
            <a:ext cx="4354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RD </a:t>
            </a:r>
            <a:r>
              <a:rPr lang="en-US" sz="2400" b="1" dirty="0">
                <a:solidFill>
                  <a:srgbClr val="FF0000"/>
                </a:solidFill>
              </a:rPr>
              <a:t>– 15.22/23 - Level-1 – </a:t>
            </a:r>
            <a:r>
              <a:rPr lang="en-US" sz="2400" b="1" dirty="0" smtClean="0">
                <a:solidFill>
                  <a:srgbClr val="FF0000"/>
                </a:solidFill>
              </a:rPr>
              <a:t>Q6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20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66afe9f3f289e4685d8755aabcf4281eb168f6e"/>
</p:tagLst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hapter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eme1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34115</TotalTime>
  <Words>1764</Words>
  <Application>Microsoft Office PowerPoint</Application>
  <PresentationFormat>On-screen Show (16:9)</PresentationFormat>
  <Paragraphs>720</Paragraphs>
  <Slides>15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7" baseType="lpstr">
      <vt:lpstr>Arial</vt:lpstr>
      <vt:lpstr>Bookman Old Style</vt:lpstr>
      <vt:lpstr>Calibri</vt:lpstr>
      <vt:lpstr>Cambria Math</vt:lpstr>
      <vt:lpstr>Comic Sans MS</vt:lpstr>
      <vt:lpstr>Consolas</vt:lpstr>
      <vt:lpstr>Gill Sans MT</vt:lpstr>
      <vt:lpstr>Lucida Calligraphy</vt:lpstr>
      <vt:lpstr>MV Boli</vt:lpstr>
      <vt:lpstr>Rockwell</vt:lpstr>
      <vt:lpstr>Sylfaen</vt:lpstr>
      <vt:lpstr>Symbol</vt:lpstr>
      <vt:lpstr>Times</vt:lpstr>
      <vt:lpstr>Times New Roman</vt:lpstr>
      <vt:lpstr>Tw Cen MT</vt:lpstr>
      <vt:lpstr>Wingdings 2</vt:lpstr>
      <vt:lpstr>Chapter 2</vt:lpstr>
      <vt:lpstr>Custom Design</vt:lpstr>
      <vt:lpstr>1_Custom Design</vt:lpstr>
      <vt:lpstr>2_Custom Design</vt:lpstr>
      <vt:lpstr>Theme1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T.S BORA</cp:lastModifiedBy>
  <cp:revision>5177</cp:revision>
  <dcterms:created xsi:type="dcterms:W3CDTF">2013-09-18T07:07:36Z</dcterms:created>
  <dcterms:modified xsi:type="dcterms:W3CDTF">2022-04-23T05:20:54Z</dcterms:modified>
</cp:coreProperties>
</file>